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9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80"/>
    <a:srgbClr val="4A9D83"/>
    <a:srgbClr val="34BC97"/>
    <a:srgbClr val="173669"/>
    <a:srgbClr val="40B579"/>
    <a:srgbClr val="389E68"/>
    <a:srgbClr val="FFB42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97"/>
  </p:normalViewPr>
  <p:slideViewPr>
    <p:cSldViewPr snapToGrid="0" snapToObjects="1">
      <p:cViewPr varScale="1">
        <p:scale>
          <a:sx n="89" d="100"/>
          <a:sy n="89" d="100"/>
        </p:scale>
        <p:origin x="106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C1397D-7F48-224E-A684-D43539189A59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C62680-B2B7-5142-A4C5-BECA61A2A891}">
      <dgm:prSet phldrT="[Text]"/>
      <dgm:spPr/>
      <dgm:t>
        <a:bodyPr/>
        <a:lstStyle/>
        <a:p>
          <a:r>
            <a:rPr lang="fr-FR" noProof="0" dirty="0">
              <a:solidFill>
                <a:schemeClr val="bg1"/>
              </a:solidFill>
            </a:rPr>
            <a:t>Unité intégrée</a:t>
          </a:r>
        </a:p>
      </dgm:t>
    </dgm:pt>
    <dgm:pt modelId="{AC89790D-471C-864C-B30F-A8537AF83296}" type="parTrans" cxnId="{5780E6CD-3CD0-D248-BD24-8F55930ACC98}">
      <dgm:prSet/>
      <dgm:spPr/>
      <dgm:t>
        <a:bodyPr/>
        <a:lstStyle/>
        <a:p>
          <a:endParaRPr lang="en-US"/>
        </a:p>
      </dgm:t>
    </dgm:pt>
    <dgm:pt modelId="{B594B979-0B62-654F-BDE0-6F196118D1F5}" type="sibTrans" cxnId="{5780E6CD-3CD0-D248-BD24-8F55930ACC98}">
      <dgm:prSet/>
      <dgm:spPr/>
      <dgm:t>
        <a:bodyPr/>
        <a:lstStyle/>
        <a:p>
          <a:endParaRPr lang="en-US"/>
        </a:p>
      </dgm:t>
    </dgm:pt>
    <dgm:pt modelId="{D6C82B8E-2E50-DD4A-B0EE-C8E833AF951B}">
      <dgm:prSet phldrT="[Text]" custT="1"/>
      <dgm:spPr>
        <a:solidFill>
          <a:srgbClr val="00A180"/>
        </a:solidFill>
      </dgm:spPr>
      <dgm:t>
        <a:bodyPr/>
        <a:lstStyle/>
        <a:p>
          <a:pPr algn="ctr"/>
          <a:r>
            <a:rPr lang="fr-FR" sz="1800" noProof="0" dirty="0"/>
            <a:t>Contrôle des coûts</a:t>
          </a:r>
        </a:p>
      </dgm:t>
    </dgm:pt>
    <dgm:pt modelId="{0EECDCD8-4B2D-9848-9948-CAF7674EC0C4}" type="parTrans" cxnId="{E2C70F50-6BB4-8041-8D3B-188CF829B9D2}">
      <dgm:prSet/>
      <dgm:spPr/>
      <dgm:t>
        <a:bodyPr/>
        <a:lstStyle/>
        <a:p>
          <a:endParaRPr lang="en-US"/>
        </a:p>
      </dgm:t>
    </dgm:pt>
    <dgm:pt modelId="{F800DB2C-8650-E54B-BBA3-C147B97C6572}" type="sibTrans" cxnId="{E2C70F50-6BB4-8041-8D3B-188CF829B9D2}">
      <dgm:prSet/>
      <dgm:spPr/>
      <dgm:t>
        <a:bodyPr/>
        <a:lstStyle/>
        <a:p>
          <a:endParaRPr lang="en-US"/>
        </a:p>
      </dgm:t>
    </dgm:pt>
    <dgm:pt modelId="{C24908EE-C950-8D4C-AED6-69D5EB889B75}">
      <dgm:prSet phldrT="[Text]" custT="1"/>
      <dgm:spPr>
        <a:solidFill>
          <a:srgbClr val="00A180"/>
        </a:solidFill>
      </dgm:spPr>
      <dgm:t>
        <a:bodyPr/>
        <a:lstStyle/>
        <a:p>
          <a:r>
            <a:rPr lang="fr-FR" sz="1800" noProof="0" dirty="0"/>
            <a:t>Facilité en terme de gestion de projet</a:t>
          </a:r>
        </a:p>
      </dgm:t>
    </dgm:pt>
    <dgm:pt modelId="{73EA1562-5EDA-2F48-AA76-AC55BD2EC0EE}" type="parTrans" cxnId="{90CC50A9-5756-3845-AA3C-F0BE6D889B21}">
      <dgm:prSet/>
      <dgm:spPr/>
      <dgm:t>
        <a:bodyPr/>
        <a:lstStyle/>
        <a:p>
          <a:endParaRPr lang="en-US"/>
        </a:p>
      </dgm:t>
    </dgm:pt>
    <dgm:pt modelId="{A7A37BB4-B65B-2644-B39F-EBBB35373C71}" type="sibTrans" cxnId="{90CC50A9-5756-3845-AA3C-F0BE6D889B21}">
      <dgm:prSet/>
      <dgm:spPr/>
      <dgm:t>
        <a:bodyPr/>
        <a:lstStyle/>
        <a:p>
          <a:endParaRPr lang="en-US"/>
        </a:p>
      </dgm:t>
    </dgm:pt>
    <dgm:pt modelId="{1A7B4046-0273-2B48-B5CE-899E89FBF744}">
      <dgm:prSet phldrT="[Text]" custT="1"/>
      <dgm:spPr>
        <a:solidFill>
          <a:srgbClr val="00A180"/>
        </a:solidFill>
      </dgm:spPr>
      <dgm:t>
        <a:bodyPr/>
        <a:lstStyle/>
        <a:p>
          <a:r>
            <a:rPr lang="fr-FR" sz="1800" noProof="0" dirty="0" smtClean="0"/>
            <a:t>Pérennité de </a:t>
          </a:r>
          <a:r>
            <a:rPr lang="fr-FR" sz="1800" noProof="0" dirty="0"/>
            <a:t>l’infrastructure</a:t>
          </a:r>
        </a:p>
      </dgm:t>
    </dgm:pt>
    <dgm:pt modelId="{6A2025FA-3E3C-3C4B-9982-003340F12D5C}" type="parTrans" cxnId="{202D1F7F-22D9-D347-AA0B-6EF21F6D23C3}">
      <dgm:prSet/>
      <dgm:spPr/>
      <dgm:t>
        <a:bodyPr/>
        <a:lstStyle/>
        <a:p>
          <a:endParaRPr lang="en-US"/>
        </a:p>
      </dgm:t>
    </dgm:pt>
    <dgm:pt modelId="{F37B28E1-7D60-5548-B0D1-3E74CBBDFD94}" type="sibTrans" cxnId="{202D1F7F-22D9-D347-AA0B-6EF21F6D23C3}">
      <dgm:prSet/>
      <dgm:spPr/>
      <dgm:t>
        <a:bodyPr/>
        <a:lstStyle/>
        <a:p>
          <a:endParaRPr lang="en-US"/>
        </a:p>
      </dgm:t>
    </dgm:pt>
    <dgm:pt modelId="{B60A9AF4-5732-4942-BF23-CB3A0EC072DC}">
      <dgm:prSet phldrT="[Text]" custT="1"/>
      <dgm:spPr>
        <a:solidFill>
          <a:srgbClr val="00A180"/>
        </a:solidFill>
      </dgm:spPr>
      <dgm:t>
        <a:bodyPr/>
        <a:lstStyle/>
        <a:p>
          <a:r>
            <a:rPr lang="en-US" sz="1800" dirty="0"/>
            <a:t>Compliant</a:t>
          </a:r>
        </a:p>
      </dgm:t>
    </dgm:pt>
    <dgm:pt modelId="{AECD0F3C-3421-A545-A70C-2E3DA7891A2D}" type="parTrans" cxnId="{90559352-738A-754C-85E6-B9D7A7CBD196}">
      <dgm:prSet/>
      <dgm:spPr/>
      <dgm:t>
        <a:bodyPr/>
        <a:lstStyle/>
        <a:p>
          <a:endParaRPr lang="en-US"/>
        </a:p>
      </dgm:t>
    </dgm:pt>
    <dgm:pt modelId="{605452D0-EFCE-394C-BB71-B9239640F046}" type="sibTrans" cxnId="{90559352-738A-754C-85E6-B9D7A7CBD196}">
      <dgm:prSet/>
      <dgm:spPr/>
      <dgm:t>
        <a:bodyPr/>
        <a:lstStyle/>
        <a:p>
          <a:endParaRPr lang="en-US"/>
        </a:p>
      </dgm:t>
    </dgm:pt>
    <dgm:pt modelId="{5FA884CA-C4DD-CD48-8A90-171A76B659D1}" type="pres">
      <dgm:prSet presAssocID="{B3C1397D-7F48-224E-A684-D43539189A5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2BCEACD9-31C2-E645-BB3B-F62513311C16}" type="pres">
      <dgm:prSet presAssocID="{B3C1397D-7F48-224E-A684-D43539189A59}" presName="matrix" presStyleCnt="0"/>
      <dgm:spPr/>
    </dgm:pt>
    <dgm:pt modelId="{6ADCF20D-5572-E545-A80C-D95E96AE132E}" type="pres">
      <dgm:prSet presAssocID="{B3C1397D-7F48-224E-A684-D43539189A59}" presName="tile1" presStyleLbl="node1" presStyleIdx="0" presStyleCnt="4"/>
      <dgm:spPr/>
      <dgm:t>
        <a:bodyPr/>
        <a:lstStyle/>
        <a:p>
          <a:endParaRPr lang="fr-BE"/>
        </a:p>
      </dgm:t>
    </dgm:pt>
    <dgm:pt modelId="{149B63B0-97B4-A74A-BC44-7DA7324461AB}" type="pres">
      <dgm:prSet presAssocID="{B3C1397D-7F48-224E-A684-D43539189A5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922228D-0D78-2043-B285-B40D028950D6}" type="pres">
      <dgm:prSet presAssocID="{B3C1397D-7F48-224E-A684-D43539189A59}" presName="tile2" presStyleLbl="node1" presStyleIdx="1" presStyleCnt="4" custLinFactNeighborX="3895"/>
      <dgm:spPr/>
      <dgm:t>
        <a:bodyPr/>
        <a:lstStyle/>
        <a:p>
          <a:endParaRPr lang="fr-BE"/>
        </a:p>
      </dgm:t>
    </dgm:pt>
    <dgm:pt modelId="{5B56673B-8121-8148-A0F3-2A9673E1D1E8}" type="pres">
      <dgm:prSet presAssocID="{B3C1397D-7F48-224E-A684-D43539189A5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337D24A-CBF8-704D-93E5-42A15E8AAD2E}" type="pres">
      <dgm:prSet presAssocID="{B3C1397D-7F48-224E-A684-D43539189A59}" presName="tile3" presStyleLbl="node1" presStyleIdx="2" presStyleCnt="4" custLinFactNeighborX="-19754"/>
      <dgm:spPr/>
      <dgm:t>
        <a:bodyPr/>
        <a:lstStyle/>
        <a:p>
          <a:endParaRPr lang="fr-BE"/>
        </a:p>
      </dgm:t>
    </dgm:pt>
    <dgm:pt modelId="{74299769-21A4-7C4B-981D-ABA14A402DB3}" type="pres">
      <dgm:prSet presAssocID="{B3C1397D-7F48-224E-A684-D43539189A5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4A3D002-DD8F-324C-A67F-28C2029691EF}" type="pres">
      <dgm:prSet presAssocID="{B3C1397D-7F48-224E-A684-D43539189A59}" presName="tile4" presStyleLbl="node1" presStyleIdx="3" presStyleCnt="4"/>
      <dgm:spPr/>
      <dgm:t>
        <a:bodyPr/>
        <a:lstStyle/>
        <a:p>
          <a:endParaRPr lang="fr-BE"/>
        </a:p>
      </dgm:t>
    </dgm:pt>
    <dgm:pt modelId="{791A2773-1BCE-C941-A445-7C31F7B51188}" type="pres">
      <dgm:prSet presAssocID="{B3C1397D-7F48-224E-A684-D43539189A5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134AABF-6B73-A945-AF63-6D640BFC50D0}" type="pres">
      <dgm:prSet presAssocID="{B3C1397D-7F48-224E-A684-D43539189A5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BE"/>
        </a:p>
      </dgm:t>
    </dgm:pt>
  </dgm:ptLst>
  <dgm:cxnLst>
    <dgm:cxn modelId="{50A46438-416B-F543-9140-1A522ADAACB2}" type="presOf" srcId="{B3C1397D-7F48-224E-A684-D43539189A59}" destId="{5FA884CA-C4DD-CD48-8A90-171A76B659D1}" srcOrd="0" destOrd="0" presId="urn:microsoft.com/office/officeart/2005/8/layout/matrix1"/>
    <dgm:cxn modelId="{393F23EB-4B16-8242-80AE-CF26FB71C406}" type="presOf" srcId="{C24908EE-C950-8D4C-AED6-69D5EB889B75}" destId="{A922228D-0D78-2043-B285-B40D028950D6}" srcOrd="0" destOrd="0" presId="urn:microsoft.com/office/officeart/2005/8/layout/matrix1"/>
    <dgm:cxn modelId="{90559352-738A-754C-85E6-B9D7A7CBD196}" srcId="{4CC62680-B2B7-5142-A4C5-BECA61A2A891}" destId="{B60A9AF4-5732-4942-BF23-CB3A0EC072DC}" srcOrd="3" destOrd="0" parTransId="{AECD0F3C-3421-A545-A70C-2E3DA7891A2D}" sibTransId="{605452D0-EFCE-394C-BB71-B9239640F046}"/>
    <dgm:cxn modelId="{A00BCFC4-A61F-5A4E-83B3-7047DE02A1A1}" type="presOf" srcId="{1A7B4046-0273-2B48-B5CE-899E89FBF744}" destId="{74299769-21A4-7C4B-981D-ABA14A402DB3}" srcOrd="1" destOrd="0" presId="urn:microsoft.com/office/officeart/2005/8/layout/matrix1"/>
    <dgm:cxn modelId="{925C57D4-2F87-344F-876E-BE179D71857E}" type="presOf" srcId="{4CC62680-B2B7-5142-A4C5-BECA61A2A891}" destId="{E134AABF-6B73-A945-AF63-6D640BFC50D0}" srcOrd="0" destOrd="0" presId="urn:microsoft.com/office/officeart/2005/8/layout/matrix1"/>
    <dgm:cxn modelId="{55A7E5E5-24BC-7347-B919-47FCBD6036AA}" type="presOf" srcId="{D6C82B8E-2E50-DD4A-B0EE-C8E833AF951B}" destId="{6ADCF20D-5572-E545-A80C-D95E96AE132E}" srcOrd="0" destOrd="0" presId="urn:microsoft.com/office/officeart/2005/8/layout/matrix1"/>
    <dgm:cxn modelId="{90CC50A9-5756-3845-AA3C-F0BE6D889B21}" srcId="{4CC62680-B2B7-5142-A4C5-BECA61A2A891}" destId="{C24908EE-C950-8D4C-AED6-69D5EB889B75}" srcOrd="1" destOrd="0" parTransId="{73EA1562-5EDA-2F48-AA76-AC55BD2EC0EE}" sibTransId="{A7A37BB4-B65B-2644-B39F-EBBB35373C71}"/>
    <dgm:cxn modelId="{208B97C2-2C74-5B4B-A4E2-388D70ABF26D}" type="presOf" srcId="{1A7B4046-0273-2B48-B5CE-899E89FBF744}" destId="{0337D24A-CBF8-704D-93E5-42A15E8AAD2E}" srcOrd="0" destOrd="0" presId="urn:microsoft.com/office/officeart/2005/8/layout/matrix1"/>
    <dgm:cxn modelId="{B7D29D12-AD28-4A40-9505-C728946718F5}" type="presOf" srcId="{D6C82B8E-2E50-DD4A-B0EE-C8E833AF951B}" destId="{149B63B0-97B4-A74A-BC44-7DA7324461AB}" srcOrd="1" destOrd="0" presId="urn:microsoft.com/office/officeart/2005/8/layout/matrix1"/>
    <dgm:cxn modelId="{1834F36E-BB66-3B47-90BA-021235328ADD}" type="presOf" srcId="{C24908EE-C950-8D4C-AED6-69D5EB889B75}" destId="{5B56673B-8121-8148-A0F3-2A9673E1D1E8}" srcOrd="1" destOrd="0" presId="urn:microsoft.com/office/officeart/2005/8/layout/matrix1"/>
    <dgm:cxn modelId="{19A1423B-87CF-6743-99E3-971EB37E1BE1}" type="presOf" srcId="{B60A9AF4-5732-4942-BF23-CB3A0EC072DC}" destId="{C4A3D002-DD8F-324C-A67F-28C2029691EF}" srcOrd="0" destOrd="0" presId="urn:microsoft.com/office/officeart/2005/8/layout/matrix1"/>
    <dgm:cxn modelId="{E2C70F50-6BB4-8041-8D3B-188CF829B9D2}" srcId="{4CC62680-B2B7-5142-A4C5-BECA61A2A891}" destId="{D6C82B8E-2E50-DD4A-B0EE-C8E833AF951B}" srcOrd="0" destOrd="0" parTransId="{0EECDCD8-4B2D-9848-9948-CAF7674EC0C4}" sibTransId="{F800DB2C-8650-E54B-BBA3-C147B97C6572}"/>
    <dgm:cxn modelId="{9BA6468F-C6C4-6744-BB37-371F11D84869}" type="presOf" srcId="{B60A9AF4-5732-4942-BF23-CB3A0EC072DC}" destId="{791A2773-1BCE-C941-A445-7C31F7B51188}" srcOrd="1" destOrd="0" presId="urn:microsoft.com/office/officeart/2005/8/layout/matrix1"/>
    <dgm:cxn modelId="{202D1F7F-22D9-D347-AA0B-6EF21F6D23C3}" srcId="{4CC62680-B2B7-5142-A4C5-BECA61A2A891}" destId="{1A7B4046-0273-2B48-B5CE-899E89FBF744}" srcOrd="2" destOrd="0" parTransId="{6A2025FA-3E3C-3C4B-9982-003340F12D5C}" sibTransId="{F37B28E1-7D60-5548-B0D1-3E74CBBDFD94}"/>
    <dgm:cxn modelId="{5780E6CD-3CD0-D248-BD24-8F55930ACC98}" srcId="{B3C1397D-7F48-224E-A684-D43539189A59}" destId="{4CC62680-B2B7-5142-A4C5-BECA61A2A891}" srcOrd="0" destOrd="0" parTransId="{AC89790D-471C-864C-B30F-A8537AF83296}" sibTransId="{B594B979-0B62-654F-BDE0-6F196118D1F5}"/>
    <dgm:cxn modelId="{573F03E2-58AC-6E4A-9ED6-25F4883D75A4}" type="presParOf" srcId="{5FA884CA-C4DD-CD48-8A90-171A76B659D1}" destId="{2BCEACD9-31C2-E645-BB3B-F62513311C16}" srcOrd="0" destOrd="0" presId="urn:microsoft.com/office/officeart/2005/8/layout/matrix1"/>
    <dgm:cxn modelId="{D921568F-815B-0E4D-9FD2-CC5093CA940A}" type="presParOf" srcId="{2BCEACD9-31C2-E645-BB3B-F62513311C16}" destId="{6ADCF20D-5572-E545-A80C-D95E96AE132E}" srcOrd="0" destOrd="0" presId="urn:microsoft.com/office/officeart/2005/8/layout/matrix1"/>
    <dgm:cxn modelId="{9C8AFED4-F7CC-C746-BA54-3B945BCD396C}" type="presParOf" srcId="{2BCEACD9-31C2-E645-BB3B-F62513311C16}" destId="{149B63B0-97B4-A74A-BC44-7DA7324461AB}" srcOrd="1" destOrd="0" presId="urn:microsoft.com/office/officeart/2005/8/layout/matrix1"/>
    <dgm:cxn modelId="{A2359D46-A69B-024B-8869-68D91CBD0056}" type="presParOf" srcId="{2BCEACD9-31C2-E645-BB3B-F62513311C16}" destId="{A922228D-0D78-2043-B285-B40D028950D6}" srcOrd="2" destOrd="0" presId="urn:microsoft.com/office/officeart/2005/8/layout/matrix1"/>
    <dgm:cxn modelId="{66797D9F-FDE7-374C-AC48-380C194B4B98}" type="presParOf" srcId="{2BCEACD9-31C2-E645-BB3B-F62513311C16}" destId="{5B56673B-8121-8148-A0F3-2A9673E1D1E8}" srcOrd="3" destOrd="0" presId="urn:microsoft.com/office/officeart/2005/8/layout/matrix1"/>
    <dgm:cxn modelId="{F4B65E89-FF3C-824D-8DE3-CB8E87FCBD8E}" type="presParOf" srcId="{2BCEACD9-31C2-E645-BB3B-F62513311C16}" destId="{0337D24A-CBF8-704D-93E5-42A15E8AAD2E}" srcOrd="4" destOrd="0" presId="urn:microsoft.com/office/officeart/2005/8/layout/matrix1"/>
    <dgm:cxn modelId="{86B28F59-FD75-8748-AA77-2B5D41DF8BCB}" type="presParOf" srcId="{2BCEACD9-31C2-E645-BB3B-F62513311C16}" destId="{74299769-21A4-7C4B-981D-ABA14A402DB3}" srcOrd="5" destOrd="0" presId="urn:microsoft.com/office/officeart/2005/8/layout/matrix1"/>
    <dgm:cxn modelId="{2EFDF667-3F34-864B-A416-A75E91648DDC}" type="presParOf" srcId="{2BCEACD9-31C2-E645-BB3B-F62513311C16}" destId="{C4A3D002-DD8F-324C-A67F-28C2029691EF}" srcOrd="6" destOrd="0" presId="urn:microsoft.com/office/officeart/2005/8/layout/matrix1"/>
    <dgm:cxn modelId="{DE216B58-2E91-3344-A75A-38C12E84F0CF}" type="presParOf" srcId="{2BCEACD9-31C2-E645-BB3B-F62513311C16}" destId="{791A2773-1BCE-C941-A445-7C31F7B51188}" srcOrd="7" destOrd="0" presId="urn:microsoft.com/office/officeart/2005/8/layout/matrix1"/>
    <dgm:cxn modelId="{3B5ABF9F-783A-C741-B909-08B4B280B292}" type="presParOf" srcId="{5FA884CA-C4DD-CD48-8A90-171A76B659D1}" destId="{E134AABF-6B73-A945-AF63-6D640BFC50D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6D6CDB-DD04-4D70-9547-A89D79E6073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4DA2E8F3-7E7A-4939-BE1E-32D27174D3B5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1100" b="0" dirty="0"/>
            <a:t>Vide </a:t>
          </a:r>
        </a:p>
        <a:p>
          <a:r>
            <a:rPr lang="fr-BE" sz="1100" b="0" dirty="0"/>
            <a:t>de ligne</a:t>
          </a:r>
        </a:p>
      </dgm:t>
    </dgm:pt>
    <dgm:pt modelId="{2F2BD049-A38D-45EE-AEF9-805415E1A5BE}" type="parTrans" cxnId="{B996649D-3ADF-4F19-A965-BECFAEDEC4AE}">
      <dgm:prSet/>
      <dgm:spPr/>
      <dgm:t>
        <a:bodyPr/>
        <a:lstStyle/>
        <a:p>
          <a:endParaRPr lang="fr-BE" sz="1600"/>
        </a:p>
      </dgm:t>
    </dgm:pt>
    <dgm:pt modelId="{419BD564-D66A-4158-9C6F-58F471FE4B47}" type="sibTrans" cxnId="{B996649D-3ADF-4F19-A965-BECFAEDEC4AE}">
      <dgm:prSet/>
      <dgm:spPr/>
      <dgm:t>
        <a:bodyPr/>
        <a:lstStyle/>
        <a:p>
          <a:endParaRPr lang="fr-BE" sz="1600"/>
        </a:p>
      </dgm:t>
    </dgm:pt>
    <dgm:pt modelId="{1FD03ADA-F05A-4F15-AC3E-281B6ED5A0B6}">
      <dgm:prSet phldrT="[Texte]" custT="1"/>
      <dgm:spPr/>
      <dgm:t>
        <a:bodyPr/>
        <a:lstStyle/>
        <a:p>
          <a:r>
            <a:rPr lang="fr-BE" sz="2000" dirty="0"/>
            <a:t>Première étape du processus</a:t>
          </a:r>
        </a:p>
      </dgm:t>
    </dgm:pt>
    <dgm:pt modelId="{760A0ED6-E1CA-4E44-AEC4-C66B82E5C779}" type="parTrans" cxnId="{5B5DD6C5-B5AC-4935-BC53-35DE25B5B273}">
      <dgm:prSet/>
      <dgm:spPr/>
      <dgm:t>
        <a:bodyPr/>
        <a:lstStyle/>
        <a:p>
          <a:endParaRPr lang="fr-BE" sz="1600"/>
        </a:p>
      </dgm:t>
    </dgm:pt>
    <dgm:pt modelId="{09F962C0-B40C-40AD-AF54-E32C3C42140A}" type="sibTrans" cxnId="{5B5DD6C5-B5AC-4935-BC53-35DE25B5B273}">
      <dgm:prSet/>
      <dgm:spPr/>
      <dgm:t>
        <a:bodyPr/>
        <a:lstStyle/>
        <a:p>
          <a:endParaRPr lang="fr-BE" sz="1600"/>
        </a:p>
      </dgm:t>
    </dgm:pt>
    <dgm:pt modelId="{C3CD8287-5DEA-4BCF-8862-BE30F88A52E7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1100" dirty="0"/>
            <a:t>Nettoyage</a:t>
          </a:r>
        </a:p>
      </dgm:t>
    </dgm:pt>
    <dgm:pt modelId="{8FF4FC82-7734-4AC8-8CB7-D80256E1D5D2}" type="parTrans" cxnId="{30A515F4-E5A2-4B36-A85F-90A7989168EB}">
      <dgm:prSet/>
      <dgm:spPr/>
      <dgm:t>
        <a:bodyPr/>
        <a:lstStyle/>
        <a:p>
          <a:endParaRPr lang="fr-BE" sz="1600"/>
        </a:p>
      </dgm:t>
    </dgm:pt>
    <dgm:pt modelId="{8332FCB4-DCB8-4F62-A388-E2F608D000B5}" type="sibTrans" cxnId="{30A515F4-E5A2-4B36-A85F-90A7989168EB}">
      <dgm:prSet/>
      <dgm:spPr/>
      <dgm:t>
        <a:bodyPr/>
        <a:lstStyle/>
        <a:p>
          <a:endParaRPr lang="fr-BE" sz="1600"/>
        </a:p>
      </dgm:t>
    </dgm:pt>
    <dgm:pt modelId="{7ACAE703-35B0-4411-BFFB-B6CADBD6DCC4}">
      <dgm:prSet phldrT="[Texte]" custT="1"/>
      <dgm:spPr/>
      <dgm:t>
        <a:bodyPr/>
        <a:lstStyle/>
        <a:p>
          <a:r>
            <a:rPr lang="fr-BE" sz="2000" dirty="0"/>
            <a:t>Méthodologie et procédure</a:t>
          </a:r>
        </a:p>
      </dgm:t>
    </dgm:pt>
    <dgm:pt modelId="{8696C850-F6C8-4529-AE78-F9F5377C2A8A}" type="parTrans" cxnId="{62EEAD52-584E-4EA2-AF59-CBF84F412228}">
      <dgm:prSet/>
      <dgm:spPr/>
      <dgm:t>
        <a:bodyPr/>
        <a:lstStyle/>
        <a:p>
          <a:endParaRPr lang="fr-BE" sz="1600"/>
        </a:p>
      </dgm:t>
    </dgm:pt>
    <dgm:pt modelId="{851157E0-50B8-4451-9A9D-EC769D080BFB}" type="sibTrans" cxnId="{62EEAD52-584E-4EA2-AF59-CBF84F412228}">
      <dgm:prSet/>
      <dgm:spPr/>
      <dgm:t>
        <a:bodyPr/>
        <a:lstStyle/>
        <a:p>
          <a:endParaRPr lang="fr-BE" sz="1600"/>
        </a:p>
      </dgm:t>
    </dgm:pt>
    <dgm:pt modelId="{91D799BA-C13D-41BB-B5A0-DA221A646D00}">
      <dgm:prSet phldrT="[Texte]" custT="1"/>
      <dgm:spPr/>
      <dgm:t>
        <a:bodyPr/>
        <a:lstStyle/>
        <a:p>
          <a:r>
            <a:rPr lang="fr-BE" sz="2000" dirty="0"/>
            <a:t>Training</a:t>
          </a:r>
        </a:p>
      </dgm:t>
    </dgm:pt>
    <dgm:pt modelId="{8A0C4F73-EE94-4AF7-BDA4-E61E800C2D03}" type="parTrans" cxnId="{62395D4C-938B-4F9B-BAA1-124F039B7E7F}">
      <dgm:prSet/>
      <dgm:spPr/>
      <dgm:t>
        <a:bodyPr/>
        <a:lstStyle/>
        <a:p>
          <a:endParaRPr lang="fr-BE" sz="1600"/>
        </a:p>
      </dgm:t>
    </dgm:pt>
    <dgm:pt modelId="{4D3DCC67-480D-48BB-A670-1059F3330E8F}" type="sibTrans" cxnId="{62395D4C-938B-4F9B-BAA1-124F039B7E7F}">
      <dgm:prSet/>
      <dgm:spPr/>
      <dgm:t>
        <a:bodyPr/>
        <a:lstStyle/>
        <a:p>
          <a:endParaRPr lang="fr-BE" sz="1600"/>
        </a:p>
      </dgm:t>
    </dgm:pt>
    <dgm:pt modelId="{A2B77765-83B7-4083-9D0C-7F3E5023611D}">
      <dgm:prSet phldrT="[Texte]" custT="1"/>
      <dgm:spPr>
        <a:solidFill>
          <a:srgbClr val="00A180"/>
        </a:solidFill>
      </dgm:spPr>
      <dgm:t>
        <a:bodyPr/>
        <a:lstStyle/>
        <a:p>
          <a:pPr>
            <a:lnSpc>
              <a:spcPct val="70000"/>
            </a:lnSpc>
          </a:pPr>
          <a:r>
            <a:rPr lang="fr-BE" sz="1100" dirty="0"/>
            <a:t>            VH2O2 </a:t>
          </a:r>
        </a:p>
        <a:p>
          <a:pPr>
            <a:lnSpc>
              <a:spcPct val="70000"/>
            </a:lnSpc>
          </a:pPr>
          <a:r>
            <a:rPr lang="fr-BE" sz="1100" dirty="0" err="1"/>
            <a:t>Décon-tamination</a:t>
          </a:r>
          <a:endParaRPr lang="fr-BE" sz="1100" dirty="0"/>
        </a:p>
      </dgm:t>
    </dgm:pt>
    <dgm:pt modelId="{65D9A1DA-23CE-48EE-8439-D181505F0315}" type="parTrans" cxnId="{1ECC6CEF-0701-4468-AC7C-69610E0C555E}">
      <dgm:prSet/>
      <dgm:spPr/>
      <dgm:t>
        <a:bodyPr/>
        <a:lstStyle/>
        <a:p>
          <a:endParaRPr lang="fr-BE" sz="1600"/>
        </a:p>
      </dgm:t>
    </dgm:pt>
    <dgm:pt modelId="{31F6FFB0-F10C-4E96-93CB-3F3FA8F7F0D7}" type="sibTrans" cxnId="{1ECC6CEF-0701-4468-AC7C-69610E0C555E}">
      <dgm:prSet/>
      <dgm:spPr/>
      <dgm:t>
        <a:bodyPr/>
        <a:lstStyle/>
        <a:p>
          <a:endParaRPr lang="fr-BE" sz="1600"/>
        </a:p>
      </dgm:t>
    </dgm:pt>
    <dgm:pt modelId="{F78EE161-5EAA-41D8-B725-2389B214F41D}">
      <dgm:prSet phldrT="[Texte]" custT="1"/>
      <dgm:spPr/>
      <dgm:t>
        <a:bodyPr/>
        <a:lstStyle/>
        <a:p>
          <a:r>
            <a:rPr lang="fr-BE" sz="2000" dirty="0"/>
            <a:t>Lancement du cycle automatisé et validé via IHM isolateur </a:t>
          </a:r>
        </a:p>
      </dgm:t>
    </dgm:pt>
    <dgm:pt modelId="{8688B15A-CCCB-499F-9AF5-5A006252A866}" type="parTrans" cxnId="{7AE02E26-8D4C-4E27-A3C6-740224F752D2}">
      <dgm:prSet/>
      <dgm:spPr/>
      <dgm:t>
        <a:bodyPr/>
        <a:lstStyle/>
        <a:p>
          <a:endParaRPr lang="fr-BE" sz="1600"/>
        </a:p>
      </dgm:t>
    </dgm:pt>
    <dgm:pt modelId="{5667ADF3-F93D-4036-ABF2-9D86BAF63DF6}" type="sibTrans" cxnId="{7AE02E26-8D4C-4E27-A3C6-740224F752D2}">
      <dgm:prSet/>
      <dgm:spPr/>
      <dgm:t>
        <a:bodyPr/>
        <a:lstStyle/>
        <a:p>
          <a:endParaRPr lang="fr-BE" sz="1600"/>
        </a:p>
      </dgm:t>
    </dgm:pt>
    <dgm:pt modelId="{856CDA9F-7B86-445E-AB9C-AE817DCA2687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1100" dirty="0"/>
            <a:t>Le mode routine</a:t>
          </a:r>
        </a:p>
      </dgm:t>
    </dgm:pt>
    <dgm:pt modelId="{EA42BC79-25D8-43E0-8D82-EBA9EAFB71DA}" type="parTrans" cxnId="{49C25A8F-5A9D-441E-9F1E-B5EE4BE3C37B}">
      <dgm:prSet/>
      <dgm:spPr/>
      <dgm:t>
        <a:bodyPr/>
        <a:lstStyle/>
        <a:p>
          <a:endParaRPr lang="fr-BE" sz="1600"/>
        </a:p>
      </dgm:t>
    </dgm:pt>
    <dgm:pt modelId="{B9CE7190-1A22-4BDD-9056-DEF0C6E6D8BA}" type="sibTrans" cxnId="{49C25A8F-5A9D-441E-9F1E-B5EE4BE3C37B}">
      <dgm:prSet/>
      <dgm:spPr/>
      <dgm:t>
        <a:bodyPr/>
        <a:lstStyle/>
        <a:p>
          <a:endParaRPr lang="fr-BE" sz="1600"/>
        </a:p>
      </dgm:t>
    </dgm:pt>
    <dgm:pt modelId="{452D7B47-DF30-794F-A48A-1D801E324C1F}">
      <dgm:prSet phldrT="[Texte]" custT="1"/>
      <dgm:spPr/>
      <dgm:t>
        <a:bodyPr/>
        <a:lstStyle/>
        <a:p>
          <a:r>
            <a:rPr lang="fr-BE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La routine de nettoyage – décontamination - contrôle d’environnement</a:t>
          </a:r>
        </a:p>
      </dgm:t>
    </dgm:pt>
    <dgm:pt modelId="{1DB72191-5DE6-844C-99AE-D31012C746D9}" type="parTrans" cxnId="{DDDB87D2-B32F-D048-831F-9BB106627F30}">
      <dgm:prSet/>
      <dgm:spPr/>
      <dgm:t>
        <a:bodyPr/>
        <a:lstStyle/>
        <a:p>
          <a:endParaRPr lang="en-GB" sz="1600"/>
        </a:p>
      </dgm:t>
    </dgm:pt>
    <dgm:pt modelId="{44667D28-E128-FA4F-A2DD-06B479C8C52B}" type="sibTrans" cxnId="{DDDB87D2-B32F-D048-831F-9BB106627F30}">
      <dgm:prSet/>
      <dgm:spPr/>
      <dgm:t>
        <a:bodyPr/>
        <a:lstStyle/>
        <a:p>
          <a:endParaRPr lang="en-GB" sz="1600"/>
        </a:p>
      </dgm:t>
    </dgm:pt>
    <dgm:pt modelId="{322C6BA6-8BDF-8949-B6E1-BCCDC2D294F2}">
      <dgm:prSet phldrT="[Texte]" custT="1"/>
      <dgm:spPr/>
      <dgm:t>
        <a:bodyPr/>
        <a:lstStyle/>
        <a:p>
          <a:r>
            <a:rPr lang="fr-BE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Le pilotage intelligent</a:t>
          </a:r>
        </a:p>
      </dgm:t>
    </dgm:pt>
    <dgm:pt modelId="{F03FD8B7-0FE1-BA4D-99FE-49A2C494DBFD}" type="parTrans" cxnId="{CBC6C769-BE95-4940-AC57-851D7F858516}">
      <dgm:prSet/>
      <dgm:spPr/>
      <dgm:t>
        <a:bodyPr/>
        <a:lstStyle/>
        <a:p>
          <a:endParaRPr lang="en-GB" sz="1600"/>
        </a:p>
      </dgm:t>
    </dgm:pt>
    <dgm:pt modelId="{5AFCA249-3141-D142-AA93-00160FA7B6AE}" type="sibTrans" cxnId="{CBC6C769-BE95-4940-AC57-851D7F858516}">
      <dgm:prSet/>
      <dgm:spPr/>
      <dgm:t>
        <a:bodyPr/>
        <a:lstStyle/>
        <a:p>
          <a:endParaRPr lang="en-GB" sz="1600"/>
        </a:p>
      </dgm:t>
    </dgm:pt>
    <dgm:pt modelId="{F070D3E8-AED7-4C90-8C22-B1158EAF85E5}" type="pres">
      <dgm:prSet presAssocID="{696D6CDB-DD04-4D70-9547-A89D79E607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8109FD6D-A9AB-4E98-8CAF-5BA56186D7D2}" type="pres">
      <dgm:prSet presAssocID="{4DA2E8F3-7E7A-4939-BE1E-32D27174D3B5}" presName="composite" presStyleCnt="0"/>
      <dgm:spPr/>
    </dgm:pt>
    <dgm:pt modelId="{778C95F7-B70E-47D4-8840-07ADA721F3B7}" type="pres">
      <dgm:prSet presAssocID="{4DA2E8F3-7E7A-4939-BE1E-32D27174D3B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24329CB-DA41-46B6-AEB0-9E97A4ED9109}" type="pres">
      <dgm:prSet presAssocID="{4DA2E8F3-7E7A-4939-BE1E-32D27174D3B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82DBE96-5847-427E-A1BA-3078C8F9C504}" type="pres">
      <dgm:prSet presAssocID="{419BD564-D66A-4158-9C6F-58F471FE4B47}" presName="sp" presStyleCnt="0"/>
      <dgm:spPr/>
    </dgm:pt>
    <dgm:pt modelId="{9D71A458-BE8D-4E55-8013-F2DA020980EE}" type="pres">
      <dgm:prSet presAssocID="{C3CD8287-5DEA-4BCF-8862-BE30F88A52E7}" presName="composite" presStyleCnt="0"/>
      <dgm:spPr/>
    </dgm:pt>
    <dgm:pt modelId="{9C85DA9A-3B70-4DAC-A5D1-915E42EDF51E}" type="pres">
      <dgm:prSet presAssocID="{C3CD8287-5DEA-4BCF-8862-BE30F88A52E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3B55A4-0651-4D60-A3C2-3F197073E217}" type="pres">
      <dgm:prSet presAssocID="{C3CD8287-5DEA-4BCF-8862-BE30F88A52E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457C1E6-C6FE-4E5A-8952-E0F69185539D}" type="pres">
      <dgm:prSet presAssocID="{8332FCB4-DCB8-4F62-A388-E2F608D000B5}" presName="sp" presStyleCnt="0"/>
      <dgm:spPr/>
    </dgm:pt>
    <dgm:pt modelId="{9F87D1AD-0B43-450C-AFC1-527AA3E0A690}" type="pres">
      <dgm:prSet presAssocID="{A2B77765-83B7-4083-9D0C-7F3E5023611D}" presName="composite" presStyleCnt="0"/>
      <dgm:spPr/>
    </dgm:pt>
    <dgm:pt modelId="{815F92B1-73EF-4844-838A-612EF35F3E09}" type="pres">
      <dgm:prSet presAssocID="{A2B77765-83B7-4083-9D0C-7F3E5023611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7E38A4C-26EF-4C6B-9907-56B672DCFAF7}" type="pres">
      <dgm:prSet presAssocID="{A2B77765-83B7-4083-9D0C-7F3E5023611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78EBF73-8AF4-5A41-8D87-6EAB6F52D224}" type="pres">
      <dgm:prSet presAssocID="{31F6FFB0-F10C-4E96-93CB-3F3FA8F7F0D7}" presName="sp" presStyleCnt="0"/>
      <dgm:spPr/>
    </dgm:pt>
    <dgm:pt modelId="{A9C3E8C8-7F13-3F42-8D89-FD163021B8F0}" type="pres">
      <dgm:prSet presAssocID="{856CDA9F-7B86-445E-AB9C-AE817DCA2687}" presName="composite" presStyleCnt="0"/>
      <dgm:spPr/>
    </dgm:pt>
    <dgm:pt modelId="{788F78D4-AE8F-9D40-9018-4D224904D542}" type="pres">
      <dgm:prSet presAssocID="{856CDA9F-7B86-445E-AB9C-AE817DCA268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EE815B5-7BCF-7543-B0ED-76A653B72246}" type="pres">
      <dgm:prSet presAssocID="{856CDA9F-7B86-445E-AB9C-AE817DCA268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7473AAF9-CDE7-47FF-A925-B0B61DA36500}" type="presOf" srcId="{7ACAE703-35B0-4411-BFFB-B6CADBD6DCC4}" destId="{6D3B55A4-0651-4D60-A3C2-3F197073E217}" srcOrd="0" destOrd="0" presId="urn:microsoft.com/office/officeart/2005/8/layout/chevron2"/>
    <dgm:cxn modelId="{83D23CF6-DE0F-4CEB-B62F-692649AA7BC9}" type="presOf" srcId="{91D799BA-C13D-41BB-B5A0-DA221A646D00}" destId="{6D3B55A4-0651-4D60-A3C2-3F197073E217}" srcOrd="0" destOrd="1" presId="urn:microsoft.com/office/officeart/2005/8/layout/chevron2"/>
    <dgm:cxn modelId="{C8D75F75-5D9C-1A4E-A4A3-7EC03C6C9770}" type="presOf" srcId="{856CDA9F-7B86-445E-AB9C-AE817DCA2687}" destId="{788F78D4-AE8F-9D40-9018-4D224904D542}" srcOrd="0" destOrd="0" presId="urn:microsoft.com/office/officeart/2005/8/layout/chevron2"/>
    <dgm:cxn modelId="{30A515F4-E5A2-4B36-A85F-90A7989168EB}" srcId="{696D6CDB-DD04-4D70-9547-A89D79E60733}" destId="{C3CD8287-5DEA-4BCF-8862-BE30F88A52E7}" srcOrd="1" destOrd="0" parTransId="{8FF4FC82-7734-4AC8-8CB7-D80256E1D5D2}" sibTransId="{8332FCB4-DCB8-4F62-A388-E2F608D000B5}"/>
    <dgm:cxn modelId="{80C4E312-FC59-A54F-9946-3D48A30CE51D}" type="presOf" srcId="{322C6BA6-8BDF-8949-B6E1-BCCDC2D294F2}" destId="{4EE815B5-7BCF-7543-B0ED-76A653B72246}" srcOrd="0" destOrd="1" presId="urn:microsoft.com/office/officeart/2005/8/layout/chevron2"/>
    <dgm:cxn modelId="{5B5DD6C5-B5AC-4935-BC53-35DE25B5B273}" srcId="{4DA2E8F3-7E7A-4939-BE1E-32D27174D3B5}" destId="{1FD03ADA-F05A-4F15-AC3E-281B6ED5A0B6}" srcOrd="0" destOrd="0" parTransId="{760A0ED6-E1CA-4E44-AEC4-C66B82E5C779}" sibTransId="{09F962C0-B40C-40AD-AF54-E32C3C42140A}"/>
    <dgm:cxn modelId="{178E029D-9F87-46A6-8E5E-939475B2BAC3}" type="presOf" srcId="{696D6CDB-DD04-4D70-9547-A89D79E60733}" destId="{F070D3E8-AED7-4C90-8C22-B1158EAF85E5}" srcOrd="0" destOrd="0" presId="urn:microsoft.com/office/officeart/2005/8/layout/chevron2"/>
    <dgm:cxn modelId="{62395D4C-938B-4F9B-BAA1-124F039B7E7F}" srcId="{C3CD8287-5DEA-4BCF-8862-BE30F88A52E7}" destId="{91D799BA-C13D-41BB-B5A0-DA221A646D00}" srcOrd="1" destOrd="0" parTransId="{8A0C4F73-EE94-4AF7-BDA4-E61E800C2D03}" sibTransId="{4D3DCC67-480D-48BB-A670-1059F3330E8F}"/>
    <dgm:cxn modelId="{B996649D-3ADF-4F19-A965-BECFAEDEC4AE}" srcId="{696D6CDB-DD04-4D70-9547-A89D79E60733}" destId="{4DA2E8F3-7E7A-4939-BE1E-32D27174D3B5}" srcOrd="0" destOrd="0" parTransId="{2F2BD049-A38D-45EE-AEF9-805415E1A5BE}" sibTransId="{419BD564-D66A-4158-9C6F-58F471FE4B47}"/>
    <dgm:cxn modelId="{49C25A8F-5A9D-441E-9F1E-B5EE4BE3C37B}" srcId="{696D6CDB-DD04-4D70-9547-A89D79E60733}" destId="{856CDA9F-7B86-445E-AB9C-AE817DCA2687}" srcOrd="3" destOrd="0" parTransId="{EA42BC79-25D8-43E0-8D82-EBA9EAFB71DA}" sibTransId="{B9CE7190-1A22-4BDD-9056-DEF0C6E6D8BA}"/>
    <dgm:cxn modelId="{E844E530-E682-4D45-9B75-A0106D88ED5F}" type="presOf" srcId="{A2B77765-83B7-4083-9D0C-7F3E5023611D}" destId="{815F92B1-73EF-4844-838A-612EF35F3E09}" srcOrd="0" destOrd="0" presId="urn:microsoft.com/office/officeart/2005/8/layout/chevron2"/>
    <dgm:cxn modelId="{186900E5-A8E2-4392-8119-DE40DAF1BF7B}" type="presOf" srcId="{F78EE161-5EAA-41D8-B725-2389B214F41D}" destId="{07E38A4C-26EF-4C6B-9907-56B672DCFAF7}" srcOrd="0" destOrd="0" presId="urn:microsoft.com/office/officeart/2005/8/layout/chevron2"/>
    <dgm:cxn modelId="{62EEAD52-584E-4EA2-AF59-CBF84F412228}" srcId="{C3CD8287-5DEA-4BCF-8862-BE30F88A52E7}" destId="{7ACAE703-35B0-4411-BFFB-B6CADBD6DCC4}" srcOrd="0" destOrd="0" parTransId="{8696C850-F6C8-4529-AE78-F9F5377C2A8A}" sibTransId="{851157E0-50B8-4451-9A9D-EC769D080BFB}"/>
    <dgm:cxn modelId="{9E8ABAAD-6262-45EA-B955-BBD8878AFEF8}" type="presOf" srcId="{C3CD8287-5DEA-4BCF-8862-BE30F88A52E7}" destId="{9C85DA9A-3B70-4DAC-A5D1-915E42EDF51E}" srcOrd="0" destOrd="0" presId="urn:microsoft.com/office/officeart/2005/8/layout/chevron2"/>
    <dgm:cxn modelId="{CBC6C769-BE95-4940-AC57-851D7F858516}" srcId="{856CDA9F-7B86-445E-AB9C-AE817DCA2687}" destId="{322C6BA6-8BDF-8949-B6E1-BCCDC2D294F2}" srcOrd="1" destOrd="0" parTransId="{F03FD8B7-0FE1-BA4D-99FE-49A2C494DBFD}" sibTransId="{5AFCA249-3141-D142-AA93-00160FA7B6AE}"/>
    <dgm:cxn modelId="{A6919D98-0FF8-442B-951E-BAD7570187ED}" type="presOf" srcId="{1FD03ADA-F05A-4F15-AC3E-281B6ED5A0B6}" destId="{424329CB-DA41-46B6-AEB0-9E97A4ED9109}" srcOrd="0" destOrd="0" presId="urn:microsoft.com/office/officeart/2005/8/layout/chevron2"/>
    <dgm:cxn modelId="{DDDB87D2-B32F-D048-831F-9BB106627F30}" srcId="{856CDA9F-7B86-445E-AB9C-AE817DCA2687}" destId="{452D7B47-DF30-794F-A48A-1D801E324C1F}" srcOrd="0" destOrd="0" parTransId="{1DB72191-5DE6-844C-99AE-D31012C746D9}" sibTransId="{44667D28-E128-FA4F-A2DD-06B479C8C52B}"/>
    <dgm:cxn modelId="{7AE02E26-8D4C-4E27-A3C6-740224F752D2}" srcId="{A2B77765-83B7-4083-9D0C-7F3E5023611D}" destId="{F78EE161-5EAA-41D8-B725-2389B214F41D}" srcOrd="0" destOrd="0" parTransId="{8688B15A-CCCB-499F-9AF5-5A006252A866}" sibTransId="{5667ADF3-F93D-4036-ABF2-9D86BAF63DF6}"/>
    <dgm:cxn modelId="{1ECC6CEF-0701-4468-AC7C-69610E0C555E}" srcId="{696D6CDB-DD04-4D70-9547-A89D79E60733}" destId="{A2B77765-83B7-4083-9D0C-7F3E5023611D}" srcOrd="2" destOrd="0" parTransId="{65D9A1DA-23CE-48EE-8439-D181505F0315}" sibTransId="{31F6FFB0-F10C-4E96-93CB-3F3FA8F7F0D7}"/>
    <dgm:cxn modelId="{56A29421-1866-8F4B-8BBC-FCAA1ACB006C}" type="presOf" srcId="{452D7B47-DF30-794F-A48A-1D801E324C1F}" destId="{4EE815B5-7BCF-7543-B0ED-76A653B72246}" srcOrd="0" destOrd="0" presId="urn:microsoft.com/office/officeart/2005/8/layout/chevron2"/>
    <dgm:cxn modelId="{4A57FD93-65B4-42E6-AE12-687BA0C3A2BB}" type="presOf" srcId="{4DA2E8F3-7E7A-4939-BE1E-32D27174D3B5}" destId="{778C95F7-B70E-47D4-8840-07ADA721F3B7}" srcOrd="0" destOrd="0" presId="urn:microsoft.com/office/officeart/2005/8/layout/chevron2"/>
    <dgm:cxn modelId="{C3E19492-3A3B-42D8-A32E-F2D2323D607A}" type="presParOf" srcId="{F070D3E8-AED7-4C90-8C22-B1158EAF85E5}" destId="{8109FD6D-A9AB-4E98-8CAF-5BA56186D7D2}" srcOrd="0" destOrd="0" presId="urn:microsoft.com/office/officeart/2005/8/layout/chevron2"/>
    <dgm:cxn modelId="{C9859B5E-2AFB-4AE9-9A4E-438691EA0212}" type="presParOf" srcId="{8109FD6D-A9AB-4E98-8CAF-5BA56186D7D2}" destId="{778C95F7-B70E-47D4-8840-07ADA721F3B7}" srcOrd="0" destOrd="0" presId="urn:microsoft.com/office/officeart/2005/8/layout/chevron2"/>
    <dgm:cxn modelId="{E415D31F-F70E-49C4-8BBA-0859D749DAFB}" type="presParOf" srcId="{8109FD6D-A9AB-4E98-8CAF-5BA56186D7D2}" destId="{424329CB-DA41-46B6-AEB0-9E97A4ED9109}" srcOrd="1" destOrd="0" presId="urn:microsoft.com/office/officeart/2005/8/layout/chevron2"/>
    <dgm:cxn modelId="{36485CC5-5026-4F64-8DF8-D7F5E9B04A00}" type="presParOf" srcId="{F070D3E8-AED7-4C90-8C22-B1158EAF85E5}" destId="{482DBE96-5847-427E-A1BA-3078C8F9C504}" srcOrd="1" destOrd="0" presId="urn:microsoft.com/office/officeart/2005/8/layout/chevron2"/>
    <dgm:cxn modelId="{A7C758B9-680A-40DC-B10B-090C641542B8}" type="presParOf" srcId="{F070D3E8-AED7-4C90-8C22-B1158EAF85E5}" destId="{9D71A458-BE8D-4E55-8013-F2DA020980EE}" srcOrd="2" destOrd="0" presId="urn:microsoft.com/office/officeart/2005/8/layout/chevron2"/>
    <dgm:cxn modelId="{EAA3D3FE-7D15-49C5-9836-6B74C35841FE}" type="presParOf" srcId="{9D71A458-BE8D-4E55-8013-F2DA020980EE}" destId="{9C85DA9A-3B70-4DAC-A5D1-915E42EDF51E}" srcOrd="0" destOrd="0" presId="urn:microsoft.com/office/officeart/2005/8/layout/chevron2"/>
    <dgm:cxn modelId="{08A768A8-D056-4456-A257-A54C08F5B23F}" type="presParOf" srcId="{9D71A458-BE8D-4E55-8013-F2DA020980EE}" destId="{6D3B55A4-0651-4D60-A3C2-3F197073E217}" srcOrd="1" destOrd="0" presId="urn:microsoft.com/office/officeart/2005/8/layout/chevron2"/>
    <dgm:cxn modelId="{8F54C03E-A7F3-44C9-99CD-72697DE49B23}" type="presParOf" srcId="{F070D3E8-AED7-4C90-8C22-B1158EAF85E5}" destId="{7457C1E6-C6FE-4E5A-8952-E0F69185539D}" srcOrd="3" destOrd="0" presId="urn:microsoft.com/office/officeart/2005/8/layout/chevron2"/>
    <dgm:cxn modelId="{F1C0CBF1-F458-45E8-A1D9-A7D9B052B56F}" type="presParOf" srcId="{F070D3E8-AED7-4C90-8C22-B1158EAF85E5}" destId="{9F87D1AD-0B43-450C-AFC1-527AA3E0A690}" srcOrd="4" destOrd="0" presId="urn:microsoft.com/office/officeart/2005/8/layout/chevron2"/>
    <dgm:cxn modelId="{14A64541-FC1B-41CF-B008-DE8D12FA4702}" type="presParOf" srcId="{9F87D1AD-0B43-450C-AFC1-527AA3E0A690}" destId="{815F92B1-73EF-4844-838A-612EF35F3E09}" srcOrd="0" destOrd="0" presId="urn:microsoft.com/office/officeart/2005/8/layout/chevron2"/>
    <dgm:cxn modelId="{91652E50-844F-47A4-922B-C860398D16BC}" type="presParOf" srcId="{9F87D1AD-0B43-450C-AFC1-527AA3E0A690}" destId="{07E38A4C-26EF-4C6B-9907-56B672DCFAF7}" srcOrd="1" destOrd="0" presId="urn:microsoft.com/office/officeart/2005/8/layout/chevron2"/>
    <dgm:cxn modelId="{3459D81A-C265-1A42-A3EB-09A0018BC6F6}" type="presParOf" srcId="{F070D3E8-AED7-4C90-8C22-B1158EAF85E5}" destId="{F78EBF73-8AF4-5A41-8D87-6EAB6F52D224}" srcOrd="5" destOrd="0" presId="urn:microsoft.com/office/officeart/2005/8/layout/chevron2"/>
    <dgm:cxn modelId="{FF2E6D44-AC35-CA4E-9E1C-B0F9328830BF}" type="presParOf" srcId="{F070D3E8-AED7-4C90-8C22-B1158EAF85E5}" destId="{A9C3E8C8-7F13-3F42-8D89-FD163021B8F0}" srcOrd="6" destOrd="0" presId="urn:microsoft.com/office/officeart/2005/8/layout/chevron2"/>
    <dgm:cxn modelId="{374A8C9A-94FF-2842-A1BE-5E6B3B7346C3}" type="presParOf" srcId="{A9C3E8C8-7F13-3F42-8D89-FD163021B8F0}" destId="{788F78D4-AE8F-9D40-9018-4D224904D542}" srcOrd="0" destOrd="0" presId="urn:microsoft.com/office/officeart/2005/8/layout/chevron2"/>
    <dgm:cxn modelId="{0F74D6A8-20F3-8648-BC0E-15E0B2D42E60}" type="presParOf" srcId="{A9C3E8C8-7F13-3F42-8D89-FD163021B8F0}" destId="{4EE815B5-7BCF-7543-B0ED-76A653B7224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6D6CDB-DD04-4D70-9547-A89D79E6073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3CD8287-5DEA-4BCF-8862-BE30F88A52E7}">
      <dgm:prSet phldrT="[Texte]"/>
      <dgm:spPr>
        <a:solidFill>
          <a:srgbClr val="00A180"/>
        </a:solidFill>
      </dgm:spPr>
      <dgm:t>
        <a:bodyPr/>
        <a:lstStyle/>
        <a:p>
          <a:r>
            <a:rPr lang="fr-BE" dirty="0"/>
            <a:t>Nettoyage</a:t>
          </a:r>
        </a:p>
      </dgm:t>
    </dgm:pt>
    <dgm:pt modelId="{8FF4FC82-7734-4AC8-8CB7-D80256E1D5D2}" type="parTrans" cxnId="{30A515F4-E5A2-4B36-A85F-90A7989168EB}">
      <dgm:prSet/>
      <dgm:spPr/>
      <dgm:t>
        <a:bodyPr/>
        <a:lstStyle/>
        <a:p>
          <a:endParaRPr lang="fr-BE"/>
        </a:p>
      </dgm:t>
    </dgm:pt>
    <dgm:pt modelId="{8332FCB4-DCB8-4F62-A388-E2F608D000B5}" type="sibTrans" cxnId="{30A515F4-E5A2-4B36-A85F-90A7989168EB}">
      <dgm:prSet/>
      <dgm:spPr/>
      <dgm:t>
        <a:bodyPr/>
        <a:lstStyle/>
        <a:p>
          <a:endParaRPr lang="fr-BE"/>
        </a:p>
      </dgm:t>
    </dgm:pt>
    <dgm:pt modelId="{7ACAE703-35B0-4411-BFFB-B6CADBD6DCC4}">
      <dgm:prSet phldrT="[Texte]" custT="1"/>
      <dgm:spPr/>
      <dgm:t>
        <a:bodyPr/>
        <a:lstStyle/>
        <a:p>
          <a:r>
            <a:rPr lang="fr-BE" sz="2400" dirty="0"/>
            <a:t>De la méthodologie au training</a:t>
          </a:r>
        </a:p>
      </dgm:t>
    </dgm:pt>
    <dgm:pt modelId="{8696C850-F6C8-4529-AE78-F9F5377C2A8A}" type="parTrans" cxnId="{62EEAD52-584E-4EA2-AF59-CBF84F412228}">
      <dgm:prSet/>
      <dgm:spPr/>
      <dgm:t>
        <a:bodyPr/>
        <a:lstStyle/>
        <a:p>
          <a:endParaRPr lang="fr-BE"/>
        </a:p>
      </dgm:t>
    </dgm:pt>
    <dgm:pt modelId="{851157E0-50B8-4451-9A9D-EC769D080BFB}" type="sibTrans" cxnId="{62EEAD52-584E-4EA2-AF59-CBF84F412228}">
      <dgm:prSet/>
      <dgm:spPr/>
      <dgm:t>
        <a:bodyPr/>
        <a:lstStyle/>
        <a:p>
          <a:endParaRPr lang="fr-BE"/>
        </a:p>
      </dgm:t>
    </dgm:pt>
    <dgm:pt modelId="{F070D3E8-AED7-4C90-8C22-B1158EAF85E5}" type="pres">
      <dgm:prSet presAssocID="{696D6CDB-DD04-4D70-9547-A89D79E607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9D71A458-BE8D-4E55-8013-F2DA020980EE}" type="pres">
      <dgm:prSet presAssocID="{C3CD8287-5DEA-4BCF-8862-BE30F88A52E7}" presName="composite" presStyleCnt="0"/>
      <dgm:spPr/>
    </dgm:pt>
    <dgm:pt modelId="{9C85DA9A-3B70-4DAC-A5D1-915E42EDF51E}" type="pres">
      <dgm:prSet presAssocID="{C3CD8287-5DEA-4BCF-8862-BE30F88A52E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3B55A4-0651-4D60-A3C2-3F197073E217}" type="pres">
      <dgm:prSet presAssocID="{C3CD8287-5DEA-4BCF-8862-BE30F88A52E7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E8ABAAD-6262-45EA-B955-BBD8878AFEF8}" type="presOf" srcId="{C3CD8287-5DEA-4BCF-8862-BE30F88A52E7}" destId="{9C85DA9A-3B70-4DAC-A5D1-915E42EDF51E}" srcOrd="0" destOrd="0" presId="urn:microsoft.com/office/officeart/2005/8/layout/chevron2"/>
    <dgm:cxn modelId="{7473AAF9-CDE7-47FF-A925-B0B61DA36500}" type="presOf" srcId="{7ACAE703-35B0-4411-BFFB-B6CADBD6DCC4}" destId="{6D3B55A4-0651-4D60-A3C2-3F197073E217}" srcOrd="0" destOrd="0" presId="urn:microsoft.com/office/officeart/2005/8/layout/chevron2"/>
    <dgm:cxn modelId="{178E029D-9F87-46A6-8E5E-939475B2BAC3}" type="presOf" srcId="{696D6CDB-DD04-4D70-9547-A89D79E60733}" destId="{F070D3E8-AED7-4C90-8C22-B1158EAF85E5}" srcOrd="0" destOrd="0" presId="urn:microsoft.com/office/officeart/2005/8/layout/chevron2"/>
    <dgm:cxn modelId="{62EEAD52-584E-4EA2-AF59-CBF84F412228}" srcId="{C3CD8287-5DEA-4BCF-8862-BE30F88A52E7}" destId="{7ACAE703-35B0-4411-BFFB-B6CADBD6DCC4}" srcOrd="0" destOrd="0" parTransId="{8696C850-F6C8-4529-AE78-F9F5377C2A8A}" sibTransId="{851157E0-50B8-4451-9A9D-EC769D080BFB}"/>
    <dgm:cxn modelId="{30A515F4-E5A2-4B36-A85F-90A7989168EB}" srcId="{696D6CDB-DD04-4D70-9547-A89D79E60733}" destId="{C3CD8287-5DEA-4BCF-8862-BE30F88A52E7}" srcOrd="0" destOrd="0" parTransId="{8FF4FC82-7734-4AC8-8CB7-D80256E1D5D2}" sibTransId="{8332FCB4-DCB8-4F62-A388-E2F608D000B5}"/>
    <dgm:cxn modelId="{A7C758B9-680A-40DC-B10B-090C641542B8}" type="presParOf" srcId="{F070D3E8-AED7-4C90-8C22-B1158EAF85E5}" destId="{9D71A458-BE8D-4E55-8013-F2DA020980EE}" srcOrd="0" destOrd="0" presId="urn:microsoft.com/office/officeart/2005/8/layout/chevron2"/>
    <dgm:cxn modelId="{EAA3D3FE-7D15-49C5-9836-6B74C35841FE}" type="presParOf" srcId="{9D71A458-BE8D-4E55-8013-F2DA020980EE}" destId="{9C85DA9A-3B70-4DAC-A5D1-915E42EDF51E}" srcOrd="0" destOrd="0" presId="urn:microsoft.com/office/officeart/2005/8/layout/chevron2"/>
    <dgm:cxn modelId="{08A768A8-D056-4456-A257-A54C08F5B23F}" type="presParOf" srcId="{9D71A458-BE8D-4E55-8013-F2DA020980EE}" destId="{6D3B55A4-0651-4D60-A3C2-3F197073E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6D6CDB-DD04-4D70-9547-A89D79E6073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3CD8287-5DEA-4BCF-8862-BE30F88A52E7}">
      <dgm:prSet phldrT="[Texte]"/>
      <dgm:spPr>
        <a:solidFill>
          <a:srgbClr val="00A180"/>
        </a:solidFill>
      </dgm:spPr>
      <dgm:t>
        <a:bodyPr/>
        <a:lstStyle/>
        <a:p>
          <a:r>
            <a:rPr lang="fr-BE" dirty="0"/>
            <a:t>VH2O2 Décontamination</a:t>
          </a:r>
          <a:endParaRPr lang="fr-BE" b="1" dirty="0"/>
        </a:p>
      </dgm:t>
    </dgm:pt>
    <dgm:pt modelId="{8FF4FC82-7734-4AC8-8CB7-D80256E1D5D2}" type="parTrans" cxnId="{30A515F4-E5A2-4B36-A85F-90A7989168EB}">
      <dgm:prSet/>
      <dgm:spPr/>
      <dgm:t>
        <a:bodyPr/>
        <a:lstStyle/>
        <a:p>
          <a:endParaRPr lang="fr-BE"/>
        </a:p>
      </dgm:t>
    </dgm:pt>
    <dgm:pt modelId="{8332FCB4-DCB8-4F62-A388-E2F608D000B5}" type="sibTrans" cxnId="{30A515F4-E5A2-4B36-A85F-90A7989168EB}">
      <dgm:prSet/>
      <dgm:spPr/>
      <dgm:t>
        <a:bodyPr/>
        <a:lstStyle/>
        <a:p>
          <a:endParaRPr lang="fr-BE"/>
        </a:p>
      </dgm:t>
    </dgm:pt>
    <dgm:pt modelId="{7ACAE703-35B0-4411-BFFB-B6CADBD6DCC4}">
      <dgm:prSet phldrT="[Texte]"/>
      <dgm:spPr/>
      <dgm:t>
        <a:bodyPr/>
        <a:lstStyle/>
        <a:p>
          <a:r>
            <a:rPr lang="fr-BE" dirty="0"/>
            <a:t>Lancement du cycle automatisé et validé via HMI isolateur </a:t>
          </a:r>
        </a:p>
      </dgm:t>
    </dgm:pt>
    <dgm:pt modelId="{8696C850-F6C8-4529-AE78-F9F5377C2A8A}" type="parTrans" cxnId="{62EEAD52-584E-4EA2-AF59-CBF84F412228}">
      <dgm:prSet/>
      <dgm:spPr/>
      <dgm:t>
        <a:bodyPr/>
        <a:lstStyle/>
        <a:p>
          <a:endParaRPr lang="fr-BE"/>
        </a:p>
      </dgm:t>
    </dgm:pt>
    <dgm:pt modelId="{851157E0-50B8-4451-9A9D-EC769D080BFB}" type="sibTrans" cxnId="{62EEAD52-584E-4EA2-AF59-CBF84F412228}">
      <dgm:prSet/>
      <dgm:spPr/>
      <dgm:t>
        <a:bodyPr/>
        <a:lstStyle/>
        <a:p>
          <a:endParaRPr lang="fr-BE"/>
        </a:p>
      </dgm:t>
    </dgm:pt>
    <dgm:pt modelId="{F070D3E8-AED7-4C90-8C22-B1158EAF85E5}" type="pres">
      <dgm:prSet presAssocID="{696D6CDB-DD04-4D70-9547-A89D79E607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9D71A458-BE8D-4E55-8013-F2DA020980EE}" type="pres">
      <dgm:prSet presAssocID="{C3CD8287-5DEA-4BCF-8862-BE30F88A52E7}" presName="composite" presStyleCnt="0"/>
      <dgm:spPr/>
    </dgm:pt>
    <dgm:pt modelId="{9C85DA9A-3B70-4DAC-A5D1-915E42EDF51E}" type="pres">
      <dgm:prSet presAssocID="{C3CD8287-5DEA-4BCF-8862-BE30F88A52E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3B55A4-0651-4D60-A3C2-3F197073E217}" type="pres">
      <dgm:prSet presAssocID="{C3CD8287-5DEA-4BCF-8862-BE30F88A52E7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E8ABAAD-6262-45EA-B955-BBD8878AFEF8}" type="presOf" srcId="{C3CD8287-5DEA-4BCF-8862-BE30F88A52E7}" destId="{9C85DA9A-3B70-4DAC-A5D1-915E42EDF51E}" srcOrd="0" destOrd="0" presId="urn:microsoft.com/office/officeart/2005/8/layout/chevron2"/>
    <dgm:cxn modelId="{7473AAF9-CDE7-47FF-A925-B0B61DA36500}" type="presOf" srcId="{7ACAE703-35B0-4411-BFFB-B6CADBD6DCC4}" destId="{6D3B55A4-0651-4D60-A3C2-3F197073E217}" srcOrd="0" destOrd="0" presId="urn:microsoft.com/office/officeart/2005/8/layout/chevron2"/>
    <dgm:cxn modelId="{178E029D-9F87-46A6-8E5E-939475B2BAC3}" type="presOf" srcId="{696D6CDB-DD04-4D70-9547-A89D79E60733}" destId="{F070D3E8-AED7-4C90-8C22-B1158EAF85E5}" srcOrd="0" destOrd="0" presId="urn:microsoft.com/office/officeart/2005/8/layout/chevron2"/>
    <dgm:cxn modelId="{62EEAD52-584E-4EA2-AF59-CBF84F412228}" srcId="{C3CD8287-5DEA-4BCF-8862-BE30F88A52E7}" destId="{7ACAE703-35B0-4411-BFFB-B6CADBD6DCC4}" srcOrd="0" destOrd="0" parTransId="{8696C850-F6C8-4529-AE78-F9F5377C2A8A}" sibTransId="{851157E0-50B8-4451-9A9D-EC769D080BFB}"/>
    <dgm:cxn modelId="{30A515F4-E5A2-4B36-A85F-90A7989168EB}" srcId="{696D6CDB-DD04-4D70-9547-A89D79E60733}" destId="{C3CD8287-5DEA-4BCF-8862-BE30F88A52E7}" srcOrd="0" destOrd="0" parTransId="{8FF4FC82-7734-4AC8-8CB7-D80256E1D5D2}" sibTransId="{8332FCB4-DCB8-4F62-A388-E2F608D000B5}"/>
    <dgm:cxn modelId="{A7C758B9-680A-40DC-B10B-090C641542B8}" type="presParOf" srcId="{F070D3E8-AED7-4C90-8C22-B1158EAF85E5}" destId="{9D71A458-BE8D-4E55-8013-F2DA020980EE}" srcOrd="0" destOrd="0" presId="urn:microsoft.com/office/officeart/2005/8/layout/chevron2"/>
    <dgm:cxn modelId="{EAA3D3FE-7D15-49C5-9836-6B74C35841FE}" type="presParOf" srcId="{9D71A458-BE8D-4E55-8013-F2DA020980EE}" destId="{9C85DA9A-3B70-4DAC-A5D1-915E42EDF51E}" srcOrd="0" destOrd="0" presId="urn:microsoft.com/office/officeart/2005/8/layout/chevron2"/>
    <dgm:cxn modelId="{08A768A8-D056-4456-A257-A54C08F5B23F}" type="presParOf" srcId="{9D71A458-BE8D-4E55-8013-F2DA020980EE}" destId="{6D3B55A4-0651-4D60-A3C2-3F197073E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6D6CDB-DD04-4D70-9547-A89D79E6073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3CD8287-5DEA-4BCF-8862-BE30F88A52E7}">
      <dgm:prSet phldrT="[Texte]"/>
      <dgm:spPr>
        <a:solidFill>
          <a:srgbClr val="00A180"/>
        </a:solidFill>
      </dgm:spPr>
      <dgm:t>
        <a:bodyPr/>
        <a:lstStyle/>
        <a:p>
          <a:r>
            <a:rPr lang="fr-BE" dirty="0"/>
            <a:t>VH2O2 Décontamination</a:t>
          </a:r>
          <a:endParaRPr lang="fr-BE" b="1" dirty="0"/>
        </a:p>
      </dgm:t>
    </dgm:pt>
    <dgm:pt modelId="{8FF4FC82-7734-4AC8-8CB7-D80256E1D5D2}" type="parTrans" cxnId="{30A515F4-E5A2-4B36-A85F-90A7989168EB}">
      <dgm:prSet/>
      <dgm:spPr/>
      <dgm:t>
        <a:bodyPr/>
        <a:lstStyle/>
        <a:p>
          <a:endParaRPr lang="fr-BE"/>
        </a:p>
      </dgm:t>
    </dgm:pt>
    <dgm:pt modelId="{8332FCB4-DCB8-4F62-A388-E2F608D000B5}" type="sibTrans" cxnId="{30A515F4-E5A2-4B36-A85F-90A7989168EB}">
      <dgm:prSet/>
      <dgm:spPr/>
      <dgm:t>
        <a:bodyPr/>
        <a:lstStyle/>
        <a:p>
          <a:endParaRPr lang="fr-BE"/>
        </a:p>
      </dgm:t>
    </dgm:pt>
    <dgm:pt modelId="{7ACAE703-35B0-4411-BFFB-B6CADBD6DCC4}">
      <dgm:prSet phldrT="[Texte]"/>
      <dgm:spPr/>
      <dgm:t>
        <a:bodyPr/>
        <a:lstStyle/>
        <a:p>
          <a:r>
            <a:rPr lang="fr-BE" dirty="0"/>
            <a:t>Lancement du cycle automatisé et validé via HMI isolateur </a:t>
          </a:r>
        </a:p>
      </dgm:t>
    </dgm:pt>
    <dgm:pt modelId="{8696C850-F6C8-4529-AE78-F9F5377C2A8A}" type="parTrans" cxnId="{62EEAD52-584E-4EA2-AF59-CBF84F412228}">
      <dgm:prSet/>
      <dgm:spPr/>
      <dgm:t>
        <a:bodyPr/>
        <a:lstStyle/>
        <a:p>
          <a:endParaRPr lang="fr-BE"/>
        </a:p>
      </dgm:t>
    </dgm:pt>
    <dgm:pt modelId="{851157E0-50B8-4451-9A9D-EC769D080BFB}" type="sibTrans" cxnId="{62EEAD52-584E-4EA2-AF59-CBF84F412228}">
      <dgm:prSet/>
      <dgm:spPr/>
      <dgm:t>
        <a:bodyPr/>
        <a:lstStyle/>
        <a:p>
          <a:endParaRPr lang="fr-BE"/>
        </a:p>
      </dgm:t>
    </dgm:pt>
    <dgm:pt modelId="{F070D3E8-AED7-4C90-8C22-B1158EAF85E5}" type="pres">
      <dgm:prSet presAssocID="{696D6CDB-DD04-4D70-9547-A89D79E607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9D71A458-BE8D-4E55-8013-F2DA020980EE}" type="pres">
      <dgm:prSet presAssocID="{C3CD8287-5DEA-4BCF-8862-BE30F88A52E7}" presName="composite" presStyleCnt="0"/>
      <dgm:spPr/>
    </dgm:pt>
    <dgm:pt modelId="{9C85DA9A-3B70-4DAC-A5D1-915E42EDF51E}" type="pres">
      <dgm:prSet presAssocID="{C3CD8287-5DEA-4BCF-8862-BE30F88A52E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3B55A4-0651-4D60-A3C2-3F197073E217}" type="pres">
      <dgm:prSet presAssocID="{C3CD8287-5DEA-4BCF-8862-BE30F88A52E7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E8ABAAD-6262-45EA-B955-BBD8878AFEF8}" type="presOf" srcId="{C3CD8287-5DEA-4BCF-8862-BE30F88A52E7}" destId="{9C85DA9A-3B70-4DAC-A5D1-915E42EDF51E}" srcOrd="0" destOrd="0" presId="urn:microsoft.com/office/officeart/2005/8/layout/chevron2"/>
    <dgm:cxn modelId="{7473AAF9-CDE7-47FF-A925-B0B61DA36500}" type="presOf" srcId="{7ACAE703-35B0-4411-BFFB-B6CADBD6DCC4}" destId="{6D3B55A4-0651-4D60-A3C2-3F197073E217}" srcOrd="0" destOrd="0" presId="urn:microsoft.com/office/officeart/2005/8/layout/chevron2"/>
    <dgm:cxn modelId="{178E029D-9F87-46A6-8E5E-939475B2BAC3}" type="presOf" srcId="{696D6CDB-DD04-4D70-9547-A89D79E60733}" destId="{F070D3E8-AED7-4C90-8C22-B1158EAF85E5}" srcOrd="0" destOrd="0" presId="urn:microsoft.com/office/officeart/2005/8/layout/chevron2"/>
    <dgm:cxn modelId="{62EEAD52-584E-4EA2-AF59-CBF84F412228}" srcId="{C3CD8287-5DEA-4BCF-8862-BE30F88A52E7}" destId="{7ACAE703-35B0-4411-BFFB-B6CADBD6DCC4}" srcOrd="0" destOrd="0" parTransId="{8696C850-F6C8-4529-AE78-F9F5377C2A8A}" sibTransId="{851157E0-50B8-4451-9A9D-EC769D080BFB}"/>
    <dgm:cxn modelId="{30A515F4-E5A2-4B36-A85F-90A7989168EB}" srcId="{696D6CDB-DD04-4D70-9547-A89D79E60733}" destId="{C3CD8287-5DEA-4BCF-8862-BE30F88A52E7}" srcOrd="0" destOrd="0" parTransId="{8FF4FC82-7734-4AC8-8CB7-D80256E1D5D2}" sibTransId="{8332FCB4-DCB8-4F62-A388-E2F608D000B5}"/>
    <dgm:cxn modelId="{A7C758B9-680A-40DC-B10B-090C641542B8}" type="presParOf" srcId="{F070D3E8-AED7-4C90-8C22-B1158EAF85E5}" destId="{9D71A458-BE8D-4E55-8013-F2DA020980EE}" srcOrd="0" destOrd="0" presId="urn:microsoft.com/office/officeart/2005/8/layout/chevron2"/>
    <dgm:cxn modelId="{EAA3D3FE-7D15-49C5-9836-6B74C35841FE}" type="presParOf" srcId="{9D71A458-BE8D-4E55-8013-F2DA020980EE}" destId="{9C85DA9A-3B70-4DAC-A5D1-915E42EDF51E}" srcOrd="0" destOrd="0" presId="urn:microsoft.com/office/officeart/2005/8/layout/chevron2"/>
    <dgm:cxn modelId="{08A768A8-D056-4456-A257-A54C08F5B23F}" type="presParOf" srcId="{9D71A458-BE8D-4E55-8013-F2DA020980EE}" destId="{6D3B55A4-0651-4D60-A3C2-3F197073E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6D6CDB-DD04-4D70-9547-A89D79E6073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3CD8287-5DEA-4BCF-8862-BE30F88A52E7}">
      <dgm:prSet phldrT="[Texte]"/>
      <dgm:spPr>
        <a:solidFill>
          <a:srgbClr val="00A180"/>
        </a:solidFill>
      </dgm:spPr>
      <dgm:t>
        <a:bodyPr/>
        <a:lstStyle/>
        <a:p>
          <a:r>
            <a:rPr lang="fr-BE" dirty="0"/>
            <a:t>La routine</a:t>
          </a:r>
        </a:p>
      </dgm:t>
    </dgm:pt>
    <dgm:pt modelId="{8FF4FC82-7734-4AC8-8CB7-D80256E1D5D2}" type="parTrans" cxnId="{30A515F4-E5A2-4B36-A85F-90A7989168EB}">
      <dgm:prSet/>
      <dgm:spPr/>
      <dgm:t>
        <a:bodyPr/>
        <a:lstStyle/>
        <a:p>
          <a:endParaRPr lang="fr-BE"/>
        </a:p>
      </dgm:t>
    </dgm:pt>
    <dgm:pt modelId="{8332FCB4-DCB8-4F62-A388-E2F608D000B5}" type="sibTrans" cxnId="{30A515F4-E5A2-4B36-A85F-90A7989168EB}">
      <dgm:prSet/>
      <dgm:spPr/>
      <dgm:t>
        <a:bodyPr/>
        <a:lstStyle/>
        <a:p>
          <a:endParaRPr lang="fr-BE"/>
        </a:p>
      </dgm:t>
    </dgm:pt>
    <dgm:pt modelId="{7ACAE703-35B0-4411-BFFB-B6CADBD6DCC4}">
      <dgm:prSet phldrT="[Texte]" custT="1"/>
      <dgm:spPr/>
      <dgm:t>
        <a:bodyPr/>
        <a:lstStyle/>
        <a:p>
          <a:r>
            <a:rPr lang="fr-BE" sz="2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Le pilotage intelligent</a:t>
          </a:r>
        </a:p>
      </dgm:t>
    </dgm:pt>
    <dgm:pt modelId="{8696C850-F6C8-4529-AE78-F9F5377C2A8A}" type="parTrans" cxnId="{62EEAD52-584E-4EA2-AF59-CBF84F412228}">
      <dgm:prSet/>
      <dgm:spPr/>
      <dgm:t>
        <a:bodyPr/>
        <a:lstStyle/>
        <a:p>
          <a:endParaRPr lang="fr-BE"/>
        </a:p>
      </dgm:t>
    </dgm:pt>
    <dgm:pt modelId="{851157E0-50B8-4451-9A9D-EC769D080BFB}" type="sibTrans" cxnId="{62EEAD52-584E-4EA2-AF59-CBF84F412228}">
      <dgm:prSet/>
      <dgm:spPr/>
      <dgm:t>
        <a:bodyPr/>
        <a:lstStyle/>
        <a:p>
          <a:endParaRPr lang="fr-BE"/>
        </a:p>
      </dgm:t>
    </dgm:pt>
    <dgm:pt modelId="{F070D3E8-AED7-4C90-8C22-B1158EAF85E5}" type="pres">
      <dgm:prSet presAssocID="{696D6CDB-DD04-4D70-9547-A89D79E607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9D71A458-BE8D-4E55-8013-F2DA020980EE}" type="pres">
      <dgm:prSet presAssocID="{C3CD8287-5DEA-4BCF-8862-BE30F88A52E7}" presName="composite" presStyleCnt="0"/>
      <dgm:spPr/>
    </dgm:pt>
    <dgm:pt modelId="{9C85DA9A-3B70-4DAC-A5D1-915E42EDF51E}" type="pres">
      <dgm:prSet presAssocID="{C3CD8287-5DEA-4BCF-8862-BE30F88A52E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3B55A4-0651-4D60-A3C2-3F197073E217}" type="pres">
      <dgm:prSet presAssocID="{C3CD8287-5DEA-4BCF-8862-BE30F88A52E7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E8ABAAD-6262-45EA-B955-BBD8878AFEF8}" type="presOf" srcId="{C3CD8287-5DEA-4BCF-8862-BE30F88A52E7}" destId="{9C85DA9A-3B70-4DAC-A5D1-915E42EDF51E}" srcOrd="0" destOrd="0" presId="urn:microsoft.com/office/officeart/2005/8/layout/chevron2"/>
    <dgm:cxn modelId="{7473AAF9-CDE7-47FF-A925-B0B61DA36500}" type="presOf" srcId="{7ACAE703-35B0-4411-BFFB-B6CADBD6DCC4}" destId="{6D3B55A4-0651-4D60-A3C2-3F197073E217}" srcOrd="0" destOrd="0" presId="urn:microsoft.com/office/officeart/2005/8/layout/chevron2"/>
    <dgm:cxn modelId="{178E029D-9F87-46A6-8E5E-939475B2BAC3}" type="presOf" srcId="{696D6CDB-DD04-4D70-9547-A89D79E60733}" destId="{F070D3E8-AED7-4C90-8C22-B1158EAF85E5}" srcOrd="0" destOrd="0" presId="urn:microsoft.com/office/officeart/2005/8/layout/chevron2"/>
    <dgm:cxn modelId="{62EEAD52-584E-4EA2-AF59-CBF84F412228}" srcId="{C3CD8287-5DEA-4BCF-8862-BE30F88A52E7}" destId="{7ACAE703-35B0-4411-BFFB-B6CADBD6DCC4}" srcOrd="0" destOrd="0" parTransId="{8696C850-F6C8-4529-AE78-F9F5377C2A8A}" sibTransId="{851157E0-50B8-4451-9A9D-EC769D080BFB}"/>
    <dgm:cxn modelId="{30A515F4-E5A2-4B36-A85F-90A7989168EB}" srcId="{696D6CDB-DD04-4D70-9547-A89D79E60733}" destId="{C3CD8287-5DEA-4BCF-8862-BE30F88A52E7}" srcOrd="0" destOrd="0" parTransId="{8FF4FC82-7734-4AC8-8CB7-D80256E1D5D2}" sibTransId="{8332FCB4-DCB8-4F62-A388-E2F608D000B5}"/>
    <dgm:cxn modelId="{A7C758B9-680A-40DC-B10B-090C641542B8}" type="presParOf" srcId="{F070D3E8-AED7-4C90-8C22-B1158EAF85E5}" destId="{9D71A458-BE8D-4E55-8013-F2DA020980EE}" srcOrd="0" destOrd="0" presId="urn:microsoft.com/office/officeart/2005/8/layout/chevron2"/>
    <dgm:cxn modelId="{EAA3D3FE-7D15-49C5-9836-6B74C35841FE}" type="presParOf" srcId="{9D71A458-BE8D-4E55-8013-F2DA020980EE}" destId="{9C85DA9A-3B70-4DAC-A5D1-915E42EDF51E}" srcOrd="0" destOrd="0" presId="urn:microsoft.com/office/officeart/2005/8/layout/chevron2"/>
    <dgm:cxn modelId="{08A768A8-D056-4456-A257-A54C08F5B23F}" type="presParOf" srcId="{9D71A458-BE8D-4E55-8013-F2DA020980EE}" destId="{6D3B55A4-0651-4D60-A3C2-3F197073E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63B9FE-1B56-4C96-9723-1D8F5D95E6F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4B63D99-4347-4EE6-BF2D-E3D7029CB0E2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20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Satisfaction utilisateurs</a:t>
          </a:r>
        </a:p>
      </dgm:t>
    </dgm:pt>
    <dgm:pt modelId="{31962341-947D-4BF9-A310-95FB26EDAAC8}" type="parTrans" cxnId="{601FB3AA-DF92-4E71-803F-45464A463558}">
      <dgm:prSet/>
      <dgm:spPr/>
      <dgm:t>
        <a:bodyPr/>
        <a:lstStyle/>
        <a:p>
          <a:endParaRPr lang="fr-BE" sz="1200"/>
        </a:p>
      </dgm:t>
    </dgm:pt>
    <dgm:pt modelId="{80B7C44A-1804-4170-92A6-33F99A984FA3}" type="sibTrans" cxnId="{601FB3AA-DF92-4E71-803F-45464A463558}">
      <dgm:prSet/>
      <dgm:spPr/>
      <dgm:t>
        <a:bodyPr/>
        <a:lstStyle/>
        <a:p>
          <a:endParaRPr lang="fr-BE" sz="1200"/>
        </a:p>
      </dgm:t>
    </dgm:pt>
    <dgm:pt modelId="{4DF1111D-D10A-4652-B822-82FC54FBCA2F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2000" dirty="0"/>
            <a:t>Qualité du design</a:t>
          </a:r>
        </a:p>
      </dgm:t>
    </dgm:pt>
    <dgm:pt modelId="{611BAFB6-0E53-49D7-91B9-84E45371D0E4}" type="parTrans" cxnId="{95648B83-699E-4702-A366-244FBA29FBC3}">
      <dgm:prSet/>
      <dgm:spPr/>
      <dgm:t>
        <a:bodyPr/>
        <a:lstStyle/>
        <a:p>
          <a:endParaRPr lang="fr-BE" sz="1200"/>
        </a:p>
      </dgm:t>
    </dgm:pt>
    <dgm:pt modelId="{7DF2670D-D90A-4762-8186-F9ADDFD2A29E}" type="sibTrans" cxnId="{95648B83-699E-4702-A366-244FBA29FBC3}">
      <dgm:prSet/>
      <dgm:spPr/>
      <dgm:t>
        <a:bodyPr/>
        <a:lstStyle/>
        <a:p>
          <a:endParaRPr lang="fr-BE" sz="1200"/>
        </a:p>
      </dgm:t>
    </dgm:pt>
    <dgm:pt modelId="{CB827B88-6102-452E-A327-A97EF28A2C0F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2000" dirty="0"/>
            <a:t>Maitrise des coûts </a:t>
          </a:r>
        </a:p>
      </dgm:t>
    </dgm:pt>
    <dgm:pt modelId="{6F5CCD59-1BC9-4AC2-B9D8-8629C9715C2E}" type="parTrans" cxnId="{8F1F955F-D63C-41A5-AEC1-79E45FA187BC}">
      <dgm:prSet/>
      <dgm:spPr/>
      <dgm:t>
        <a:bodyPr/>
        <a:lstStyle/>
        <a:p>
          <a:endParaRPr lang="fr-BE" sz="1200"/>
        </a:p>
      </dgm:t>
    </dgm:pt>
    <dgm:pt modelId="{11217839-CA21-4515-A4AC-64C2BADF02EF}" type="sibTrans" cxnId="{8F1F955F-D63C-41A5-AEC1-79E45FA187BC}">
      <dgm:prSet/>
      <dgm:spPr/>
      <dgm:t>
        <a:bodyPr/>
        <a:lstStyle/>
        <a:p>
          <a:endParaRPr lang="fr-BE" sz="1200"/>
        </a:p>
      </dgm:t>
    </dgm:pt>
    <dgm:pt modelId="{9A2F7DAC-0F18-4810-9A25-99019E7E9A19}">
      <dgm:prSet phldrT="[Texte]" custT="1"/>
      <dgm:spPr>
        <a:solidFill>
          <a:srgbClr val="00A180"/>
        </a:solidFill>
      </dgm:spPr>
      <dgm:t>
        <a:bodyPr/>
        <a:lstStyle/>
        <a:p>
          <a:r>
            <a:rPr lang="fr-BE" sz="2000" dirty="0"/>
            <a:t>Retour positif des autorités</a:t>
          </a:r>
        </a:p>
      </dgm:t>
    </dgm:pt>
    <dgm:pt modelId="{C40C354F-7780-4CCE-82D9-0143C907F26F}" type="parTrans" cxnId="{1DFD2883-017D-4487-97B0-44DDB100DF3F}">
      <dgm:prSet/>
      <dgm:spPr/>
      <dgm:t>
        <a:bodyPr/>
        <a:lstStyle/>
        <a:p>
          <a:endParaRPr lang="en-GB" sz="1200"/>
        </a:p>
      </dgm:t>
    </dgm:pt>
    <dgm:pt modelId="{5E7A2E63-83CA-468D-A8C3-FE45D18DA198}" type="sibTrans" cxnId="{1DFD2883-017D-4487-97B0-44DDB100DF3F}">
      <dgm:prSet/>
      <dgm:spPr/>
      <dgm:t>
        <a:bodyPr/>
        <a:lstStyle/>
        <a:p>
          <a:endParaRPr lang="en-GB" sz="1200"/>
        </a:p>
      </dgm:t>
    </dgm:pt>
    <dgm:pt modelId="{1AF7103B-77E1-45F8-8E84-2CC54E8F7AB5}" type="pres">
      <dgm:prSet presAssocID="{C463B9FE-1B56-4C96-9723-1D8F5D95E6F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BD4245ED-8A2D-4E44-8970-9340D05FFCFD}" type="pres">
      <dgm:prSet presAssocID="{E4B63D99-4347-4EE6-BF2D-E3D7029CB0E2}" presName="centerShape" presStyleLbl="node0" presStyleIdx="0" presStyleCnt="1"/>
      <dgm:spPr/>
      <dgm:t>
        <a:bodyPr/>
        <a:lstStyle/>
        <a:p>
          <a:endParaRPr lang="fr-BE"/>
        </a:p>
      </dgm:t>
    </dgm:pt>
    <dgm:pt modelId="{20B5466A-AA76-4FCC-A64B-E84702482C73}" type="pres">
      <dgm:prSet presAssocID="{611BAFB6-0E53-49D7-91B9-84E45371D0E4}" presName="parTrans" presStyleLbl="bgSibTrans2D1" presStyleIdx="0" presStyleCnt="3"/>
      <dgm:spPr/>
      <dgm:t>
        <a:bodyPr/>
        <a:lstStyle/>
        <a:p>
          <a:endParaRPr lang="fr-BE"/>
        </a:p>
      </dgm:t>
    </dgm:pt>
    <dgm:pt modelId="{B0C531EE-33DD-451C-8AAA-312D7DEE043D}" type="pres">
      <dgm:prSet presAssocID="{4DF1111D-D10A-4652-B822-82FC54FBCA2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3408A51-8DEA-4B00-A212-33B2B85DEB7E}" type="pres">
      <dgm:prSet presAssocID="{6F5CCD59-1BC9-4AC2-B9D8-8629C9715C2E}" presName="parTrans" presStyleLbl="bgSibTrans2D1" presStyleIdx="1" presStyleCnt="3"/>
      <dgm:spPr/>
      <dgm:t>
        <a:bodyPr/>
        <a:lstStyle/>
        <a:p>
          <a:endParaRPr lang="fr-BE"/>
        </a:p>
      </dgm:t>
    </dgm:pt>
    <dgm:pt modelId="{37F10D6B-7E24-4D63-9B57-AFD65CB6C61E}" type="pres">
      <dgm:prSet presAssocID="{CB827B88-6102-452E-A327-A97EF28A2C0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AF12AED-C1D4-48AA-BE08-2AE049219D75}" type="pres">
      <dgm:prSet presAssocID="{C40C354F-7780-4CCE-82D9-0143C907F26F}" presName="parTrans" presStyleLbl="bgSibTrans2D1" presStyleIdx="2" presStyleCnt="3"/>
      <dgm:spPr/>
      <dgm:t>
        <a:bodyPr/>
        <a:lstStyle/>
        <a:p>
          <a:endParaRPr lang="fr-BE"/>
        </a:p>
      </dgm:t>
    </dgm:pt>
    <dgm:pt modelId="{0489616C-3DBD-4F2B-AABB-5C600DD70C02}" type="pres">
      <dgm:prSet presAssocID="{9A2F7DAC-0F18-4810-9A25-99019E7E9A1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B8995DC-8CE2-418D-8D6C-7CC2455B9440}" type="presOf" srcId="{C40C354F-7780-4CCE-82D9-0143C907F26F}" destId="{7AF12AED-C1D4-48AA-BE08-2AE049219D75}" srcOrd="0" destOrd="0" presId="urn:microsoft.com/office/officeart/2005/8/layout/radial4"/>
    <dgm:cxn modelId="{90D41822-5C0C-4669-BCB3-BC0CC53090D2}" type="presOf" srcId="{C463B9FE-1B56-4C96-9723-1D8F5D95E6FB}" destId="{1AF7103B-77E1-45F8-8E84-2CC54E8F7AB5}" srcOrd="0" destOrd="0" presId="urn:microsoft.com/office/officeart/2005/8/layout/radial4"/>
    <dgm:cxn modelId="{FB23E6F7-9278-4F4A-AA38-2C4F7E58930B}" type="presOf" srcId="{611BAFB6-0E53-49D7-91B9-84E45371D0E4}" destId="{20B5466A-AA76-4FCC-A64B-E84702482C73}" srcOrd="0" destOrd="0" presId="urn:microsoft.com/office/officeart/2005/8/layout/radial4"/>
    <dgm:cxn modelId="{C2F55366-4D96-4ABE-BA12-5FE9D7D7A8D7}" type="presOf" srcId="{6F5CCD59-1BC9-4AC2-B9D8-8629C9715C2E}" destId="{13408A51-8DEA-4B00-A212-33B2B85DEB7E}" srcOrd="0" destOrd="0" presId="urn:microsoft.com/office/officeart/2005/8/layout/radial4"/>
    <dgm:cxn modelId="{95648B83-699E-4702-A366-244FBA29FBC3}" srcId="{E4B63D99-4347-4EE6-BF2D-E3D7029CB0E2}" destId="{4DF1111D-D10A-4652-B822-82FC54FBCA2F}" srcOrd="0" destOrd="0" parTransId="{611BAFB6-0E53-49D7-91B9-84E45371D0E4}" sibTransId="{7DF2670D-D90A-4762-8186-F9ADDFD2A29E}"/>
    <dgm:cxn modelId="{0CBFE55A-D391-455C-B059-88AA97DD9215}" type="presOf" srcId="{CB827B88-6102-452E-A327-A97EF28A2C0F}" destId="{37F10D6B-7E24-4D63-9B57-AFD65CB6C61E}" srcOrd="0" destOrd="0" presId="urn:microsoft.com/office/officeart/2005/8/layout/radial4"/>
    <dgm:cxn modelId="{BF58BD4B-F4FF-4B28-B150-259195E5D6BA}" type="presOf" srcId="{E4B63D99-4347-4EE6-BF2D-E3D7029CB0E2}" destId="{BD4245ED-8A2D-4E44-8970-9340D05FFCFD}" srcOrd="0" destOrd="0" presId="urn:microsoft.com/office/officeart/2005/8/layout/radial4"/>
    <dgm:cxn modelId="{55621B40-77E0-4AE9-8114-3476E1823170}" type="presOf" srcId="{9A2F7DAC-0F18-4810-9A25-99019E7E9A19}" destId="{0489616C-3DBD-4F2B-AABB-5C600DD70C02}" srcOrd="0" destOrd="0" presId="urn:microsoft.com/office/officeart/2005/8/layout/radial4"/>
    <dgm:cxn modelId="{1DFD2883-017D-4487-97B0-44DDB100DF3F}" srcId="{E4B63D99-4347-4EE6-BF2D-E3D7029CB0E2}" destId="{9A2F7DAC-0F18-4810-9A25-99019E7E9A19}" srcOrd="2" destOrd="0" parTransId="{C40C354F-7780-4CCE-82D9-0143C907F26F}" sibTransId="{5E7A2E63-83CA-468D-A8C3-FE45D18DA198}"/>
    <dgm:cxn modelId="{232A33D4-D1AB-4DD0-897C-140AA80821E5}" type="presOf" srcId="{4DF1111D-D10A-4652-B822-82FC54FBCA2F}" destId="{B0C531EE-33DD-451C-8AAA-312D7DEE043D}" srcOrd="0" destOrd="0" presId="urn:microsoft.com/office/officeart/2005/8/layout/radial4"/>
    <dgm:cxn modelId="{8F1F955F-D63C-41A5-AEC1-79E45FA187BC}" srcId="{E4B63D99-4347-4EE6-BF2D-E3D7029CB0E2}" destId="{CB827B88-6102-452E-A327-A97EF28A2C0F}" srcOrd="1" destOrd="0" parTransId="{6F5CCD59-1BC9-4AC2-B9D8-8629C9715C2E}" sibTransId="{11217839-CA21-4515-A4AC-64C2BADF02EF}"/>
    <dgm:cxn modelId="{601FB3AA-DF92-4E71-803F-45464A463558}" srcId="{C463B9FE-1B56-4C96-9723-1D8F5D95E6FB}" destId="{E4B63D99-4347-4EE6-BF2D-E3D7029CB0E2}" srcOrd="0" destOrd="0" parTransId="{31962341-947D-4BF9-A310-95FB26EDAAC8}" sibTransId="{80B7C44A-1804-4170-92A6-33F99A984FA3}"/>
    <dgm:cxn modelId="{2A7061ED-1880-4964-B553-D9A88C439011}" type="presParOf" srcId="{1AF7103B-77E1-45F8-8E84-2CC54E8F7AB5}" destId="{BD4245ED-8A2D-4E44-8970-9340D05FFCFD}" srcOrd="0" destOrd="0" presId="urn:microsoft.com/office/officeart/2005/8/layout/radial4"/>
    <dgm:cxn modelId="{E20DCD16-ED95-4791-8BE0-7462E25F862C}" type="presParOf" srcId="{1AF7103B-77E1-45F8-8E84-2CC54E8F7AB5}" destId="{20B5466A-AA76-4FCC-A64B-E84702482C73}" srcOrd="1" destOrd="0" presId="urn:microsoft.com/office/officeart/2005/8/layout/radial4"/>
    <dgm:cxn modelId="{98074B1D-E595-4646-B085-959D480A4DDD}" type="presParOf" srcId="{1AF7103B-77E1-45F8-8E84-2CC54E8F7AB5}" destId="{B0C531EE-33DD-451C-8AAA-312D7DEE043D}" srcOrd="2" destOrd="0" presId="urn:microsoft.com/office/officeart/2005/8/layout/radial4"/>
    <dgm:cxn modelId="{34CB88CA-BC3C-4A1F-9766-09F48E2B4FB9}" type="presParOf" srcId="{1AF7103B-77E1-45F8-8E84-2CC54E8F7AB5}" destId="{13408A51-8DEA-4B00-A212-33B2B85DEB7E}" srcOrd="3" destOrd="0" presId="urn:microsoft.com/office/officeart/2005/8/layout/radial4"/>
    <dgm:cxn modelId="{813F3B5B-F4D5-4116-A505-42E40223B870}" type="presParOf" srcId="{1AF7103B-77E1-45F8-8E84-2CC54E8F7AB5}" destId="{37F10D6B-7E24-4D63-9B57-AFD65CB6C61E}" srcOrd="4" destOrd="0" presId="urn:microsoft.com/office/officeart/2005/8/layout/radial4"/>
    <dgm:cxn modelId="{0D517B7C-B2FD-4473-A27B-1F885B06A234}" type="presParOf" srcId="{1AF7103B-77E1-45F8-8E84-2CC54E8F7AB5}" destId="{7AF12AED-C1D4-48AA-BE08-2AE049219D75}" srcOrd="5" destOrd="0" presId="urn:microsoft.com/office/officeart/2005/8/layout/radial4"/>
    <dgm:cxn modelId="{C384A2F5-AD68-4CE6-BBC4-6C4DFB46C6EB}" type="presParOf" srcId="{1AF7103B-77E1-45F8-8E84-2CC54E8F7AB5}" destId="{0489616C-3DBD-4F2B-AABB-5C600DD70C0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CF20D-5572-E545-A80C-D95E96AE132E}">
      <dsp:nvSpPr>
        <dsp:cNvPr id="0" name=""/>
        <dsp:cNvSpPr/>
      </dsp:nvSpPr>
      <dsp:spPr>
        <a:xfrm rot="16200000">
          <a:off x="474102" y="-474102"/>
          <a:ext cx="1559150" cy="2507354"/>
        </a:xfrm>
        <a:prstGeom prst="round1Rect">
          <a:avLst/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/>
            <a:t>Contrôle des coûts</a:t>
          </a:r>
        </a:p>
      </dsp:txBody>
      <dsp:txXfrm rot="5400000">
        <a:off x="-1" y="1"/>
        <a:ext cx="2507354" cy="1169362"/>
      </dsp:txXfrm>
    </dsp:sp>
    <dsp:sp modelId="{A922228D-0D78-2043-B285-B40D028950D6}">
      <dsp:nvSpPr>
        <dsp:cNvPr id="0" name=""/>
        <dsp:cNvSpPr/>
      </dsp:nvSpPr>
      <dsp:spPr>
        <a:xfrm>
          <a:off x="2507354" y="0"/>
          <a:ext cx="2507354" cy="1559150"/>
        </a:xfrm>
        <a:prstGeom prst="round1Rect">
          <a:avLst/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/>
            <a:t>Facilité en terme de gestion de projet</a:t>
          </a:r>
        </a:p>
      </dsp:txBody>
      <dsp:txXfrm>
        <a:off x="2507354" y="0"/>
        <a:ext cx="2507354" cy="1169362"/>
      </dsp:txXfrm>
    </dsp:sp>
    <dsp:sp modelId="{0337D24A-CBF8-704D-93E5-42A15E8AAD2E}">
      <dsp:nvSpPr>
        <dsp:cNvPr id="0" name=""/>
        <dsp:cNvSpPr/>
      </dsp:nvSpPr>
      <dsp:spPr>
        <a:xfrm rot="10800000">
          <a:off x="0" y="1559150"/>
          <a:ext cx="2507354" cy="1559150"/>
        </a:xfrm>
        <a:prstGeom prst="round1Rect">
          <a:avLst/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noProof="0" dirty="0" smtClean="0"/>
            <a:t>Pérennité de </a:t>
          </a:r>
          <a:r>
            <a:rPr lang="fr-FR" sz="1800" kern="1200" noProof="0" dirty="0"/>
            <a:t>l’infrastructure</a:t>
          </a:r>
        </a:p>
      </dsp:txBody>
      <dsp:txXfrm rot="10800000">
        <a:off x="0" y="1948937"/>
        <a:ext cx="2507354" cy="1169362"/>
      </dsp:txXfrm>
    </dsp:sp>
    <dsp:sp modelId="{C4A3D002-DD8F-324C-A67F-28C2029691EF}">
      <dsp:nvSpPr>
        <dsp:cNvPr id="0" name=""/>
        <dsp:cNvSpPr/>
      </dsp:nvSpPr>
      <dsp:spPr>
        <a:xfrm rot="5400000">
          <a:off x="2981456" y="1085047"/>
          <a:ext cx="1559150" cy="2507354"/>
        </a:xfrm>
        <a:prstGeom prst="round1Rect">
          <a:avLst/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Compliant</a:t>
          </a:r>
        </a:p>
      </dsp:txBody>
      <dsp:txXfrm rot="-5400000">
        <a:off x="2507354" y="1948937"/>
        <a:ext cx="2507354" cy="1169362"/>
      </dsp:txXfrm>
    </dsp:sp>
    <dsp:sp modelId="{E134AABF-6B73-A945-AF63-6D640BFC50D0}">
      <dsp:nvSpPr>
        <dsp:cNvPr id="0" name=""/>
        <dsp:cNvSpPr/>
      </dsp:nvSpPr>
      <dsp:spPr>
        <a:xfrm>
          <a:off x="1755148" y="1169362"/>
          <a:ext cx="1504412" cy="779575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noProof="0" dirty="0">
              <a:solidFill>
                <a:schemeClr val="bg1"/>
              </a:solidFill>
            </a:rPr>
            <a:t>Unité intégrée</a:t>
          </a:r>
        </a:p>
      </dsp:txBody>
      <dsp:txXfrm>
        <a:off x="1793204" y="1207418"/>
        <a:ext cx="1428300" cy="7034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C95F7-B70E-47D4-8840-07ADA721F3B7}">
      <dsp:nvSpPr>
        <dsp:cNvPr id="0" name=""/>
        <dsp:cNvSpPr/>
      </dsp:nvSpPr>
      <dsp:spPr>
        <a:xfrm rot="5400000">
          <a:off x="-189832" y="194641"/>
          <a:ext cx="1265549" cy="885884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100" b="0" kern="1200" dirty="0"/>
            <a:t>Vide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100" b="0" kern="1200" dirty="0"/>
            <a:t>de ligne</a:t>
          </a:r>
        </a:p>
      </dsp:txBody>
      <dsp:txXfrm rot="-5400000">
        <a:off x="1" y="447750"/>
        <a:ext cx="885884" cy="379665"/>
      </dsp:txXfrm>
    </dsp:sp>
    <dsp:sp modelId="{424329CB-DA41-46B6-AEB0-9E97A4ED9109}">
      <dsp:nvSpPr>
        <dsp:cNvPr id="0" name=""/>
        <dsp:cNvSpPr/>
      </dsp:nvSpPr>
      <dsp:spPr>
        <a:xfrm rot="5400000">
          <a:off x="4177038" y="-3286345"/>
          <a:ext cx="822606" cy="740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/>
            <a:t>Première étape du processus</a:t>
          </a:r>
        </a:p>
      </dsp:txBody>
      <dsp:txXfrm rot="-5400000">
        <a:off x="885884" y="44965"/>
        <a:ext cx="7364759" cy="742294"/>
      </dsp:txXfrm>
    </dsp:sp>
    <dsp:sp modelId="{9C85DA9A-3B70-4DAC-A5D1-915E42EDF51E}">
      <dsp:nvSpPr>
        <dsp:cNvPr id="0" name=""/>
        <dsp:cNvSpPr/>
      </dsp:nvSpPr>
      <dsp:spPr>
        <a:xfrm rot="5400000">
          <a:off x="-189832" y="1313858"/>
          <a:ext cx="1265549" cy="885884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100" kern="1200" dirty="0"/>
            <a:t>Nettoyage</a:t>
          </a:r>
        </a:p>
      </dsp:txBody>
      <dsp:txXfrm rot="-5400000">
        <a:off x="1" y="1566967"/>
        <a:ext cx="885884" cy="379665"/>
      </dsp:txXfrm>
    </dsp:sp>
    <dsp:sp modelId="{6D3B55A4-0651-4D60-A3C2-3F197073E217}">
      <dsp:nvSpPr>
        <dsp:cNvPr id="0" name=""/>
        <dsp:cNvSpPr/>
      </dsp:nvSpPr>
      <dsp:spPr>
        <a:xfrm rot="5400000">
          <a:off x="4177038" y="-2167128"/>
          <a:ext cx="822606" cy="740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/>
            <a:t>Méthodologie et procédure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/>
            <a:t>Training</a:t>
          </a:r>
        </a:p>
      </dsp:txBody>
      <dsp:txXfrm rot="-5400000">
        <a:off x="885884" y="1164182"/>
        <a:ext cx="7364759" cy="742294"/>
      </dsp:txXfrm>
    </dsp:sp>
    <dsp:sp modelId="{815F92B1-73EF-4844-838A-612EF35F3E09}">
      <dsp:nvSpPr>
        <dsp:cNvPr id="0" name=""/>
        <dsp:cNvSpPr/>
      </dsp:nvSpPr>
      <dsp:spPr>
        <a:xfrm rot="5400000">
          <a:off x="-189832" y="2433075"/>
          <a:ext cx="1265549" cy="885884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fr-BE" sz="1100" kern="1200" dirty="0"/>
            <a:t>            VH2O2 </a:t>
          </a:r>
        </a:p>
        <a:p>
          <a:pPr lvl="0" algn="ctr" defTabSz="4889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fr-BE" sz="1100" kern="1200" dirty="0" err="1"/>
            <a:t>Décon-tamination</a:t>
          </a:r>
          <a:endParaRPr lang="fr-BE" sz="1100" kern="1200" dirty="0"/>
        </a:p>
      </dsp:txBody>
      <dsp:txXfrm rot="-5400000">
        <a:off x="1" y="2686184"/>
        <a:ext cx="885884" cy="379665"/>
      </dsp:txXfrm>
    </dsp:sp>
    <dsp:sp modelId="{07E38A4C-26EF-4C6B-9907-56B672DCFAF7}">
      <dsp:nvSpPr>
        <dsp:cNvPr id="0" name=""/>
        <dsp:cNvSpPr/>
      </dsp:nvSpPr>
      <dsp:spPr>
        <a:xfrm rot="5400000">
          <a:off x="4176822" y="-1047695"/>
          <a:ext cx="823039" cy="740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/>
            <a:t>Lancement du cycle automatisé et validé via IHM isolateur </a:t>
          </a:r>
        </a:p>
      </dsp:txBody>
      <dsp:txXfrm rot="-5400000">
        <a:off x="885885" y="2283419"/>
        <a:ext cx="7364738" cy="742685"/>
      </dsp:txXfrm>
    </dsp:sp>
    <dsp:sp modelId="{788F78D4-AE8F-9D40-9018-4D224904D542}">
      <dsp:nvSpPr>
        <dsp:cNvPr id="0" name=""/>
        <dsp:cNvSpPr/>
      </dsp:nvSpPr>
      <dsp:spPr>
        <a:xfrm rot="5400000">
          <a:off x="-189832" y="3552292"/>
          <a:ext cx="1265549" cy="885884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100" kern="1200" dirty="0"/>
            <a:t>Le mode routine</a:t>
          </a:r>
        </a:p>
      </dsp:txBody>
      <dsp:txXfrm rot="-5400000">
        <a:off x="1" y="3805401"/>
        <a:ext cx="885884" cy="379665"/>
      </dsp:txXfrm>
    </dsp:sp>
    <dsp:sp modelId="{4EE815B5-7BCF-7543-B0ED-76A653B72246}">
      <dsp:nvSpPr>
        <dsp:cNvPr id="0" name=""/>
        <dsp:cNvSpPr/>
      </dsp:nvSpPr>
      <dsp:spPr>
        <a:xfrm rot="5400000">
          <a:off x="4177038" y="71305"/>
          <a:ext cx="822606" cy="74049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La routine de nettoyage – décontamination - contrôle d’environnement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Le pilotage intelligent</a:t>
          </a:r>
        </a:p>
      </dsp:txBody>
      <dsp:txXfrm rot="-5400000">
        <a:off x="885884" y="3402615"/>
        <a:ext cx="7364759" cy="742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5DA9A-3B70-4DAC-A5D1-915E42EDF51E}">
      <dsp:nvSpPr>
        <dsp:cNvPr id="0" name=""/>
        <dsp:cNvSpPr/>
      </dsp:nvSpPr>
      <dsp:spPr>
        <a:xfrm rot="5400000">
          <a:off x="-265724" y="265724"/>
          <a:ext cx="1771496" cy="1240047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/>
            <a:t>Nettoyage</a:t>
          </a:r>
        </a:p>
      </dsp:txBody>
      <dsp:txXfrm rot="-5400000">
        <a:off x="1" y="620024"/>
        <a:ext cx="1240047" cy="531449"/>
      </dsp:txXfrm>
    </dsp:sp>
    <dsp:sp modelId="{6D3B55A4-0651-4D60-A3C2-3F197073E217}">
      <dsp:nvSpPr>
        <dsp:cNvPr id="0" name=""/>
        <dsp:cNvSpPr/>
      </dsp:nvSpPr>
      <dsp:spPr>
        <a:xfrm rot="5400000">
          <a:off x="3344561" y="-2104514"/>
          <a:ext cx="1151472" cy="53605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400" kern="1200" dirty="0"/>
            <a:t>De la méthodologie au training</a:t>
          </a:r>
        </a:p>
      </dsp:txBody>
      <dsp:txXfrm rot="-5400000">
        <a:off x="1240047" y="56210"/>
        <a:ext cx="5304290" cy="1039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5DA9A-3B70-4DAC-A5D1-915E42EDF51E}">
      <dsp:nvSpPr>
        <dsp:cNvPr id="0" name=""/>
        <dsp:cNvSpPr/>
      </dsp:nvSpPr>
      <dsp:spPr>
        <a:xfrm rot="5400000">
          <a:off x="-265724" y="265724"/>
          <a:ext cx="1771496" cy="1240047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/>
            <a:t>VH2O2 Décontamination</a:t>
          </a:r>
          <a:endParaRPr lang="fr-BE" sz="1200" b="1" kern="1200" dirty="0"/>
        </a:p>
      </dsp:txBody>
      <dsp:txXfrm rot="-5400000">
        <a:off x="1" y="620024"/>
        <a:ext cx="1240047" cy="531449"/>
      </dsp:txXfrm>
    </dsp:sp>
    <dsp:sp modelId="{6D3B55A4-0651-4D60-A3C2-3F197073E217}">
      <dsp:nvSpPr>
        <dsp:cNvPr id="0" name=""/>
        <dsp:cNvSpPr/>
      </dsp:nvSpPr>
      <dsp:spPr>
        <a:xfrm rot="5400000">
          <a:off x="3344561" y="-2104514"/>
          <a:ext cx="1151472" cy="53605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600" kern="1200" dirty="0"/>
            <a:t>Lancement du cycle automatisé et validé via HMI isolateur </a:t>
          </a:r>
        </a:p>
      </dsp:txBody>
      <dsp:txXfrm rot="-5400000">
        <a:off x="1240047" y="56210"/>
        <a:ext cx="5304290" cy="10390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5DA9A-3B70-4DAC-A5D1-915E42EDF51E}">
      <dsp:nvSpPr>
        <dsp:cNvPr id="0" name=""/>
        <dsp:cNvSpPr/>
      </dsp:nvSpPr>
      <dsp:spPr>
        <a:xfrm rot="5400000">
          <a:off x="-265724" y="265724"/>
          <a:ext cx="1771496" cy="1240047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200" kern="1200" dirty="0"/>
            <a:t>VH2O2 Décontamination</a:t>
          </a:r>
          <a:endParaRPr lang="fr-BE" sz="1200" b="1" kern="1200" dirty="0"/>
        </a:p>
      </dsp:txBody>
      <dsp:txXfrm rot="-5400000">
        <a:off x="1" y="620024"/>
        <a:ext cx="1240047" cy="531449"/>
      </dsp:txXfrm>
    </dsp:sp>
    <dsp:sp modelId="{6D3B55A4-0651-4D60-A3C2-3F197073E217}">
      <dsp:nvSpPr>
        <dsp:cNvPr id="0" name=""/>
        <dsp:cNvSpPr/>
      </dsp:nvSpPr>
      <dsp:spPr>
        <a:xfrm rot="5400000">
          <a:off x="3344561" y="-2104514"/>
          <a:ext cx="1151472" cy="53605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600" kern="1200" dirty="0"/>
            <a:t>Lancement du cycle automatisé et validé via HMI isolateur </a:t>
          </a:r>
        </a:p>
      </dsp:txBody>
      <dsp:txXfrm rot="-5400000">
        <a:off x="1240047" y="56210"/>
        <a:ext cx="5304290" cy="10390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5DA9A-3B70-4DAC-A5D1-915E42EDF51E}">
      <dsp:nvSpPr>
        <dsp:cNvPr id="0" name=""/>
        <dsp:cNvSpPr/>
      </dsp:nvSpPr>
      <dsp:spPr>
        <a:xfrm rot="5400000">
          <a:off x="-265724" y="265724"/>
          <a:ext cx="1771496" cy="1240047"/>
        </a:xfrm>
        <a:prstGeom prst="chevron">
          <a:avLst/>
        </a:prstGeom>
        <a:solidFill>
          <a:srgbClr val="00A180"/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/>
            <a:t>La routine</a:t>
          </a:r>
        </a:p>
      </dsp:txBody>
      <dsp:txXfrm rot="-5400000">
        <a:off x="1" y="620024"/>
        <a:ext cx="1240047" cy="531449"/>
      </dsp:txXfrm>
    </dsp:sp>
    <dsp:sp modelId="{6D3B55A4-0651-4D60-A3C2-3F197073E217}">
      <dsp:nvSpPr>
        <dsp:cNvPr id="0" name=""/>
        <dsp:cNvSpPr/>
      </dsp:nvSpPr>
      <dsp:spPr>
        <a:xfrm rot="5400000">
          <a:off x="3344561" y="-2104514"/>
          <a:ext cx="1151472" cy="53605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2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Le pilotage intelligent</a:t>
          </a:r>
        </a:p>
      </dsp:txBody>
      <dsp:txXfrm rot="-5400000">
        <a:off x="1240047" y="56210"/>
        <a:ext cx="5304290" cy="10390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245ED-8A2D-4E44-8970-9340D05FFCFD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Satisfaction utilisateurs</a:t>
          </a:r>
        </a:p>
      </dsp:txBody>
      <dsp:txXfrm>
        <a:off x="3385210" y="2763755"/>
        <a:ext cx="1459178" cy="1459178"/>
      </dsp:txXfrm>
    </dsp:sp>
    <dsp:sp modelId="{20B5466A-AA76-4FCC-A64B-E84702482C73}">
      <dsp:nvSpPr>
        <dsp:cNvPr id="0" name=""/>
        <dsp:cNvSpPr/>
      </dsp:nvSpPr>
      <dsp:spPr>
        <a:xfrm rot="12900000">
          <a:off x="1752980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531EE-33DD-451C-8AAA-312D7DEE043D}">
      <dsp:nvSpPr>
        <dsp:cNvPr id="0" name=""/>
        <dsp:cNvSpPr/>
      </dsp:nvSpPr>
      <dsp:spPr>
        <a:xfrm>
          <a:off x="916039" y="1155731"/>
          <a:ext cx="1960408" cy="1568327"/>
        </a:xfrm>
        <a:prstGeom prst="roundRect">
          <a:avLst>
            <a:gd name="adj" fmla="val 10000"/>
          </a:avLst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/>
            <a:t>Qualité du design</a:t>
          </a:r>
        </a:p>
      </dsp:txBody>
      <dsp:txXfrm>
        <a:off x="961974" y="1201666"/>
        <a:ext cx="1868538" cy="1476457"/>
      </dsp:txXfrm>
    </dsp:sp>
    <dsp:sp modelId="{13408A51-8DEA-4B00-A212-33B2B85DEB7E}">
      <dsp:nvSpPr>
        <dsp:cNvPr id="0" name=""/>
        <dsp:cNvSpPr/>
      </dsp:nvSpPr>
      <dsp:spPr>
        <a:xfrm rot="16200000">
          <a:off x="3322623" y="1283102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10D6B-7E24-4D63-9B57-AFD65CB6C61E}">
      <dsp:nvSpPr>
        <dsp:cNvPr id="0" name=""/>
        <dsp:cNvSpPr/>
      </dsp:nvSpPr>
      <dsp:spPr>
        <a:xfrm>
          <a:off x="3134595" y="824"/>
          <a:ext cx="1960408" cy="1568327"/>
        </a:xfrm>
        <a:prstGeom prst="roundRect">
          <a:avLst>
            <a:gd name="adj" fmla="val 10000"/>
          </a:avLst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/>
            <a:t>Maitrise des coûts </a:t>
          </a:r>
        </a:p>
      </dsp:txBody>
      <dsp:txXfrm>
        <a:off x="3180530" y="46759"/>
        <a:ext cx="1868538" cy="1476457"/>
      </dsp:txXfrm>
    </dsp:sp>
    <dsp:sp modelId="{7AF12AED-C1D4-48AA-BE08-2AE049219D75}">
      <dsp:nvSpPr>
        <dsp:cNvPr id="0" name=""/>
        <dsp:cNvSpPr/>
      </dsp:nvSpPr>
      <dsp:spPr>
        <a:xfrm rot="19500000">
          <a:off x="4892267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9616C-3DBD-4F2B-AABB-5C600DD70C02}">
      <dsp:nvSpPr>
        <dsp:cNvPr id="0" name=""/>
        <dsp:cNvSpPr/>
      </dsp:nvSpPr>
      <dsp:spPr>
        <a:xfrm>
          <a:off x="5353151" y="1155731"/>
          <a:ext cx="1960408" cy="1568327"/>
        </a:xfrm>
        <a:prstGeom prst="roundRect">
          <a:avLst>
            <a:gd name="adj" fmla="val 10000"/>
          </a:avLst>
        </a:prstGeom>
        <a:solidFill>
          <a:srgbClr val="00A18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/>
            <a:t>Retour positif des autorités</a:t>
          </a:r>
        </a:p>
      </dsp:txBody>
      <dsp:txXfrm>
        <a:off x="5399086" y="1201666"/>
        <a:ext cx="1868538" cy="1476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59ABCAE-1CB4-8146-BE3B-30CE4797F551}" type="datetimeFigureOut">
              <a:rPr lang="fr-FR"/>
              <a:pPr>
                <a:defRPr/>
              </a:pPr>
              <a:t>24/10/2019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AA56DF-E0E1-6C4B-91F1-5652F7708D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820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1E079E-E353-EB4F-9B98-80FA5B006C5B}" type="datetimeFigureOut">
              <a:rPr lang="fr-FR"/>
              <a:pPr>
                <a:defRPr/>
              </a:pPr>
              <a:t>24/10/2019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B595FB-D1DE-C842-AFAF-4FC5107555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4399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propose l’agenda suivant…</a:t>
            </a:r>
          </a:p>
          <a:p>
            <a:r>
              <a:rPr lang="fr-FR" dirty="0"/>
              <a:t>Avançons</a:t>
            </a:r>
            <a:r>
              <a:rPr lang="fr-FR" baseline="0" dirty="0"/>
              <a:t> maintenant</a:t>
            </a:r>
            <a:r>
              <a:rPr lang="fr-FR" dirty="0"/>
              <a:t> avec l’étape 1…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166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propose de revoir les points intéressants concernant les étapes de validation et routine</a:t>
            </a:r>
          </a:p>
          <a:p>
            <a:r>
              <a:rPr lang="fr-FR" dirty="0"/>
              <a:t>Vide de ligne, nettoyage, </a:t>
            </a:r>
            <a:r>
              <a:rPr lang="fr-FR" dirty="0" err="1"/>
              <a:t>déconta</a:t>
            </a:r>
            <a:r>
              <a:rPr lang="fr-FR" dirty="0"/>
              <a:t> à proprement parlé et routine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204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ne développe pas le vide de ligne qui est classique</a:t>
            </a:r>
          </a:p>
          <a:p>
            <a:r>
              <a:rPr lang="fr-FR" dirty="0"/>
              <a:t>Ci-joint, le détail du nettoyage, rien de particulier en terme de feedback sur cette étape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90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vais m’attarder sur cette partie de l’étude de cas</a:t>
            </a:r>
          </a:p>
          <a:p>
            <a:r>
              <a:rPr lang="fr-FR" dirty="0"/>
              <a:t>Qui va du design à l’IQ/OQ</a:t>
            </a:r>
          </a:p>
          <a:p>
            <a:r>
              <a:rPr lang="fr-FR" dirty="0"/>
              <a:t>Et je vais me focaliser sur les étapes 1 et 4 précisément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080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348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Pilotage de routine aisé via l’écran contrôle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095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Maitrise des couts &gt; objectif atteint, 1 ETP + maitrise coût de « non-qualité »</a:t>
            </a:r>
          </a:p>
          <a:p>
            <a:r>
              <a:rPr lang="fr-FR" dirty="0"/>
              <a:t>Retour positif des autorités:</a:t>
            </a:r>
            <a:r>
              <a:rPr lang="fr-FR" baseline="0" dirty="0"/>
              <a:t> </a:t>
            </a:r>
            <a:r>
              <a:rPr lang="fr-FR" dirty="0"/>
              <a:t>aucune remarque sur les documents fournis</a:t>
            </a:r>
          </a:p>
          <a:p>
            <a:r>
              <a:rPr lang="fr-FR" dirty="0"/>
              <a:t>Satisfaction utilisateur</a:t>
            </a:r>
          </a:p>
          <a:p>
            <a:r>
              <a:rPr lang="fr-FR" dirty="0"/>
              <a:t>Qualité du design &gt; après coup la disposition des équipements, encore à améliorer &gt; pas parfait du premier coup mais c’est normal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43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Toutes ces contraintes ont été identifiées également lors d’une première inspection..</a:t>
            </a:r>
          </a:p>
          <a:p>
            <a:r>
              <a:rPr lang="fr-FR" dirty="0"/>
              <a:t>Remarque de l’agence &gt; besoin présence d’une personne sup pour double 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37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Nos enjeux sont les suivants:</a:t>
            </a:r>
          </a:p>
          <a:p>
            <a:r>
              <a:rPr lang="fr-FR" dirty="0"/>
              <a:t>Optimiser les ressources</a:t>
            </a:r>
          </a:p>
          <a:p>
            <a:r>
              <a:rPr lang="fr-FR" dirty="0"/>
              <a:t>Qualité &gt; niveau idem humain/véto</a:t>
            </a:r>
          </a:p>
          <a:p>
            <a:r>
              <a:rPr lang="fr-FR" dirty="0"/>
              <a:t>Contrôle &gt; faire référence à l’automatisation, le bon du premier coup, le contrôle de la </a:t>
            </a:r>
            <a:r>
              <a:rPr lang="fr-FR" dirty="0" err="1"/>
              <a:t>déconta</a:t>
            </a:r>
            <a:r>
              <a:rPr lang="fr-FR" dirty="0"/>
              <a:t> etc… moins d’erreur humaine moins de déviation moins de coût de la qualité</a:t>
            </a:r>
          </a:p>
          <a:p>
            <a:r>
              <a:rPr lang="fr-FR" dirty="0"/>
              <a:t>Flexibilité, coût long terme</a:t>
            </a:r>
          </a:p>
          <a:p>
            <a:r>
              <a:rPr lang="fr-FR" dirty="0"/>
              <a:t>Coût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45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résumé</a:t>
            </a:r>
          </a:p>
          <a:p>
            <a:r>
              <a:rPr lang="fr-FR" dirty="0"/>
              <a:t> : Notre unité comprends </a:t>
            </a:r>
          </a:p>
          <a:p>
            <a:r>
              <a:rPr lang="fr-FR" dirty="0"/>
              <a:t>Isolateur</a:t>
            </a:r>
          </a:p>
          <a:p>
            <a:r>
              <a:rPr lang="fr-FR" dirty="0"/>
              <a:t>Un system de </a:t>
            </a:r>
            <a:r>
              <a:rPr lang="fr-FR" dirty="0" err="1"/>
              <a:t>déconta</a:t>
            </a:r>
            <a:endParaRPr lang="fr-FR" dirty="0"/>
          </a:p>
          <a:p>
            <a:r>
              <a:rPr lang="fr-FR" dirty="0"/>
              <a:t>E-BR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43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propose de voir en vrai (pas à Liège) notre isolateur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06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résumé pour nous cette unité intégrée doit répondre à ces 4 enjeux majeurs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065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En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quelques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mots,  </a:t>
            </a: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l’unité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intégrée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comprend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donc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un </a:t>
            </a:r>
            <a:r>
              <a:rPr lang="en-GB" sz="1200" dirty="0" err="1">
                <a:solidFill>
                  <a:schemeClr val="tx2"/>
                </a:solidFill>
                <a:latin typeface="Trebuchet MS" panose="020B0703020202090204" pitchFamily="34" charset="0"/>
              </a:rPr>
              <a:t>isolateur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 …. 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endParaRPr lang="en-GB" sz="1200" dirty="0">
              <a:solidFill>
                <a:schemeClr val="tx2"/>
              </a:solidFill>
              <a:latin typeface="Trebuchet MS" panose="020B070302020209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This innovative construction materiel </a:t>
            </a:r>
            <a:r>
              <a:rPr lang="en-GB" sz="1200" b="1" dirty="0">
                <a:solidFill>
                  <a:schemeClr val="tx2"/>
                </a:solidFill>
                <a:latin typeface="Trebuchet MS" panose="020B0703020202090204" pitchFamily="34" charset="0"/>
              </a:rPr>
              <a:t>allow any design 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thanks to its flexibility, </a:t>
            </a:r>
            <a:r>
              <a:rPr lang="en-GB" sz="1200" b="1" dirty="0">
                <a:solidFill>
                  <a:schemeClr val="tx2"/>
                </a:solidFill>
                <a:latin typeface="Trebuchet MS" panose="020B0703020202090204" pitchFamily="34" charset="0"/>
              </a:rPr>
              <a:t>you can encompass all your process equipment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Use an innovative construction material </a:t>
            </a:r>
            <a:r>
              <a:rPr lang="en-GB" sz="1200" b="1" dirty="0">
                <a:solidFill>
                  <a:schemeClr val="tx2"/>
                </a:solidFill>
                <a:latin typeface="Trebuchet MS" panose="020B0703020202090204" pitchFamily="34" charset="0"/>
              </a:rPr>
              <a:t>that resists decontamination products</a:t>
            </a: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, no rust (significant impact when there is multiple cycles of VHP decontamination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b="1" dirty="0">
                <a:solidFill>
                  <a:schemeClr val="tx2"/>
                </a:solidFill>
                <a:latin typeface="Trebuchet MS" panose="020B0703020202090204" pitchFamily="34" charset="0"/>
              </a:rPr>
              <a:t>It can evolve with the need of the process development, it is not written in stone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This materials  get older in a better way,  auto-regenerated, </a:t>
            </a:r>
            <a:r>
              <a:rPr lang="en-GB" sz="1200" b="1" dirty="0">
                <a:solidFill>
                  <a:schemeClr val="tx2"/>
                </a:solidFill>
                <a:latin typeface="Trebuchet MS" panose="020B0703020202090204" pitchFamily="34" charset="0"/>
              </a:rPr>
              <a:t>easily to get back like new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Lighter by 30%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Magnetic detection compliant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All this characteristic of usability </a:t>
            </a:r>
            <a:r>
              <a:rPr lang="en-GB" sz="1200" b="1" dirty="0">
                <a:solidFill>
                  <a:schemeClr val="tx2"/>
                </a:solidFill>
                <a:latin typeface="Trebuchet MS" panose="020B0703020202090204" pitchFamily="34" charset="0"/>
              </a:rPr>
              <a:t>at the same price of Inox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200" dirty="0">
                <a:solidFill>
                  <a:schemeClr val="tx2"/>
                </a:solidFill>
                <a:latin typeface="Trebuchet MS" panose="020B0703020202090204" pitchFamily="34" charset="0"/>
              </a:rPr>
              <a:t>From Eng., Business and QA point of view, the maintenance of the surface finished is finally accessible (electropolissage </a:t>
            </a:r>
            <a:r>
              <a:rPr lang="en-US" sz="1200" dirty="0">
                <a:solidFill>
                  <a:schemeClr val="tx2"/>
                </a:solidFill>
                <a:latin typeface="Trebuchet MS" panose="020B0703020202090204" pitchFamily="34" charset="0"/>
              </a:rPr>
              <a:t>)</a:t>
            </a:r>
            <a:endParaRPr lang="fr-FR" sz="1200" dirty="0">
              <a:solidFill>
                <a:schemeClr val="tx2"/>
              </a:solidFill>
              <a:latin typeface="Trebuchet MS" panose="020B0703020202090204" pitchFamily="34" charset="0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809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/>
              <a:t>Solifog</a:t>
            </a:r>
            <a:r>
              <a:rPr lang="fr-FR" dirty="0"/>
              <a:t> n’est pas une pièce rapportée</a:t>
            </a:r>
          </a:p>
          <a:p>
            <a:r>
              <a:rPr lang="fr-FR" dirty="0"/>
              <a:t>Alignement /cohérence du design via le KIT EOM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27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 dans tous projets nous avons réalisé un URS pour préciser en détail nos besoins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595FB-D1DE-C842-AFAF-4FC5107555D1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76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1185863" y="4563994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45288" y="573970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2259C55-5035-E147-974B-6A568C6F91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68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91590"/>
          </a:xfrm>
          <a:prstGeom prst="rect">
            <a:avLst/>
          </a:prstGeom>
          <a:solidFill>
            <a:srgbClr val="00A180"/>
          </a:solidFill>
          <a:ln>
            <a:solidFill>
              <a:srgbClr val="4A9D8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54056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A180"/>
                </a:solidFill>
              </a:defRPr>
            </a:lvl1pPr>
            <a:lvl2pPr>
              <a:defRPr>
                <a:solidFill>
                  <a:srgbClr val="00A180"/>
                </a:solidFill>
              </a:defRPr>
            </a:lvl2pPr>
            <a:lvl3pPr>
              <a:defRPr>
                <a:solidFill>
                  <a:srgbClr val="00A180"/>
                </a:solidFill>
              </a:defRPr>
            </a:lvl3pPr>
            <a:lvl4pPr>
              <a:defRPr>
                <a:solidFill>
                  <a:srgbClr val="00A180"/>
                </a:solidFill>
              </a:defRPr>
            </a:lvl4pPr>
            <a:lvl5pPr>
              <a:defRPr>
                <a:solidFill>
                  <a:srgbClr val="00A18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45288" y="577946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2259C55-5035-E147-974B-6A568C6F91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68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9296" y="577946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2259C55-5035-E147-974B-6A568C6F911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154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 userDrawn="1"/>
        </p:nvSpPr>
        <p:spPr>
          <a:xfrm>
            <a:off x="6057900" y="6319564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« </a:t>
            </a:r>
            <a:r>
              <a:rPr lang="fr-FR" dirty="0" err="1"/>
              <a:t>Company</a:t>
            </a:r>
            <a:r>
              <a:rPr lang="fr-FR" dirty="0"/>
              <a:t> logo »</a:t>
            </a:r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45288" y="570630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2259C55-5035-E147-974B-6A568C6F9118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V="1">
            <a:off x="190500" y="6124448"/>
            <a:ext cx="8688388" cy="21838"/>
          </a:xfrm>
          <a:prstGeom prst="line">
            <a:avLst/>
          </a:prstGeom>
          <a:ln w="19050">
            <a:solidFill>
              <a:srgbClr val="00A1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5C767F0-9AD4-0C49-A68D-65D6BB7BA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99300"/>
            <a:ext cx="3210169" cy="5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95633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V="1">
            <a:off x="190500" y="6128027"/>
            <a:ext cx="8688388" cy="21838"/>
          </a:xfrm>
          <a:prstGeom prst="line">
            <a:avLst/>
          </a:prstGeom>
          <a:ln w="19050">
            <a:solidFill>
              <a:srgbClr val="4A9D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28169" y="577946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2259C55-5035-E147-974B-6A568C6F911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096000" y="6325466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« </a:t>
            </a:r>
            <a:r>
              <a:rPr lang="fr-FR" dirty="0" err="1"/>
              <a:t>Company</a:t>
            </a:r>
            <a:r>
              <a:rPr lang="fr-FR" dirty="0"/>
              <a:t> logo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A945B3A-2BBE-A941-AE33-A6AA6B616A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99300"/>
            <a:ext cx="3210169" cy="5136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800" b="1" kern="1200">
          <a:solidFill>
            <a:srgbClr val="A6A6A6"/>
          </a:solidFill>
          <a:latin typeface="Calibri"/>
          <a:ea typeface="ＭＳ Ｐゴシック" charset="0"/>
          <a:cs typeface="Calibri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A6A6A6"/>
          </a:solidFill>
          <a:latin typeface="Calibri" charset="0"/>
          <a:ea typeface="ＭＳ Ｐゴシック" charset="0"/>
        </a:defRPr>
      </a:lvl9pPr>
    </p:titleStyle>
    <p:bodyStyle>
      <a:lvl1pPr marL="282575" indent="-282575" algn="l" rtl="0" fontAlgn="base">
        <a:spcBef>
          <a:spcPts val="2000"/>
        </a:spcBef>
        <a:spcAft>
          <a:spcPct val="0"/>
        </a:spcAft>
        <a:buFont typeface="Wingdings 2" charset="0"/>
        <a:buChar char=""/>
        <a:defRPr sz="2200" b="1" kern="1200">
          <a:ln>
            <a:noFill/>
          </a:ln>
          <a:solidFill>
            <a:srgbClr val="4A9D83"/>
          </a:solidFill>
          <a:latin typeface="Calibri"/>
          <a:ea typeface="ＭＳ Ｐゴシック" charset="0"/>
          <a:cs typeface="Calibri"/>
        </a:defRPr>
      </a:lvl1pPr>
      <a:lvl2pPr marL="577850" indent="-295275" algn="l" rtl="0" fontAlgn="base">
        <a:spcBef>
          <a:spcPts val="600"/>
        </a:spcBef>
        <a:spcAft>
          <a:spcPct val="0"/>
        </a:spcAft>
        <a:buFont typeface="Wingdings 2" charset="0"/>
        <a:buChar char=""/>
        <a:defRPr sz="2000" b="1" kern="1200">
          <a:ln>
            <a:noFill/>
          </a:ln>
          <a:solidFill>
            <a:srgbClr val="4A9D83"/>
          </a:solidFill>
          <a:latin typeface="Calibri"/>
          <a:ea typeface="ＭＳ Ｐゴシック" charset="0"/>
          <a:cs typeface="Calibri"/>
        </a:defRPr>
      </a:lvl2pPr>
      <a:lvl3pPr marL="860425" indent="-282575" algn="l" rtl="0" fontAlgn="base">
        <a:spcBef>
          <a:spcPts val="600"/>
        </a:spcBef>
        <a:spcAft>
          <a:spcPct val="0"/>
        </a:spcAft>
        <a:buFont typeface="Wingdings 2" charset="0"/>
        <a:buChar char=""/>
        <a:defRPr b="1" kern="1200">
          <a:ln>
            <a:noFill/>
          </a:ln>
          <a:solidFill>
            <a:srgbClr val="4A9D83"/>
          </a:solidFill>
          <a:latin typeface="Calibri"/>
          <a:ea typeface="ＭＳ Ｐゴシック" charset="0"/>
          <a:cs typeface="Calibri"/>
        </a:defRPr>
      </a:lvl3pPr>
      <a:lvl4pPr marL="1143000" indent="-282575" algn="l" rtl="0" fontAlgn="base">
        <a:spcBef>
          <a:spcPts val="600"/>
        </a:spcBef>
        <a:spcAft>
          <a:spcPct val="0"/>
        </a:spcAft>
        <a:buFont typeface="Wingdings 2" charset="0"/>
        <a:buChar char=""/>
        <a:defRPr b="1" kern="1200">
          <a:ln>
            <a:noFill/>
          </a:ln>
          <a:solidFill>
            <a:srgbClr val="4A9D83"/>
          </a:solidFill>
          <a:latin typeface="Calibri"/>
          <a:ea typeface="ＭＳ Ｐゴシック" charset="0"/>
          <a:cs typeface="Calibri"/>
        </a:defRPr>
      </a:lvl4pPr>
      <a:lvl5pPr marL="1425575" indent="-282575" algn="l" rtl="0" fontAlgn="base">
        <a:spcBef>
          <a:spcPts val="600"/>
        </a:spcBef>
        <a:spcAft>
          <a:spcPct val="0"/>
        </a:spcAft>
        <a:buFont typeface="Wingdings 2" charset="0"/>
        <a:buChar char=""/>
        <a:defRPr b="1" kern="1200">
          <a:ln>
            <a:noFill/>
          </a:ln>
          <a:solidFill>
            <a:srgbClr val="4A9D83"/>
          </a:solidFill>
          <a:latin typeface="Calibri"/>
          <a:ea typeface="ＭＳ Ｐゴシック" charset="0"/>
          <a:cs typeface="Calibri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slide" Target="slide18.xm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pixabay.com/en/magnifying-glass-magnifier-glass-189254/" TargetMode="External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pixabay.com/en/magnifying-glass-magnifier-glass-189254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5.xml"/><Relationship Id="rId7" Type="http://schemas.openxmlformats.org/officeDocument/2006/relationships/slide" Target="slide20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5.xml"/><Relationship Id="rId10" Type="http://schemas.openxmlformats.org/officeDocument/2006/relationships/slide" Target="slide18.xm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s://pixabay.com/en/magnifying-glass-magnifier-glass-189254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agnifying-glass-magnifier-glass-189254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age-franco-marocain.net/pages/FAQ_QUESTIONS_REPONSES_PROCEDURE_MARIAGE_MIXTE-3694289.html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hotelcostcontrol.com/costes-optimizar-o-reduci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27FB44A-CD26-1A46-A506-570D1172E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2"/>
          <a:stretch/>
        </p:blipFill>
        <p:spPr>
          <a:xfrm>
            <a:off x="160317" y="93010"/>
            <a:ext cx="8799794" cy="45146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5791050"/>
            <a:ext cx="9144000" cy="1066950"/>
          </a:xfrm>
          <a:prstGeom prst="rect">
            <a:avLst/>
          </a:prstGeom>
          <a:solidFill>
            <a:srgbClr val="00A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A180"/>
                </a:solidFill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0317" y="4584439"/>
            <a:ext cx="879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A180"/>
                </a:solidFill>
                <a:ea typeface="Calibri" charset="0"/>
                <a:cs typeface="Calibri" charset="0"/>
              </a:rPr>
              <a:t>Retour d’expérience sur la maitrise de la contamination en isolateur destiné à la production de médicaments de thérapie innovante à usage vétérinaire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8372C3D-B1F2-BD4A-9B35-C56F738CB2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84" y="690748"/>
            <a:ext cx="1608117" cy="7986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91988ED1-A3B9-4C77-BA45-79A81B89D9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5" y="5921881"/>
            <a:ext cx="1559936" cy="7621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EE32A51F-9BD0-413F-9425-7A7F32CD4D06}"/>
              </a:ext>
            </a:extLst>
          </p:cNvPr>
          <p:cNvSpPr txBox="1"/>
          <p:nvPr/>
        </p:nvSpPr>
        <p:spPr>
          <a:xfrm>
            <a:off x="5748200" y="5933619"/>
            <a:ext cx="3211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Hélène Graide</a:t>
            </a:r>
          </a:p>
          <a:p>
            <a:pPr algn="r"/>
            <a:r>
              <a:rPr lang="fr-FR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Responsable de production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03E51156-D32F-8E4B-85A7-5C355F3167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316037"/>
              </p:ext>
            </p:extLst>
          </p:nvPr>
        </p:nvGraphicFramePr>
        <p:xfrm>
          <a:off x="2190249" y="2101770"/>
          <a:ext cx="5014709" cy="311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F38DAC4-F95E-1644-ABDC-C77E024C7D43}"/>
              </a:ext>
            </a:extLst>
          </p:cNvPr>
          <p:cNvSpPr/>
          <p:nvPr/>
        </p:nvSpPr>
        <p:spPr>
          <a:xfrm>
            <a:off x="884255" y="157695"/>
            <a:ext cx="7626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b="1" dirty="0">
                <a:solidFill>
                  <a:schemeClr val="bg1"/>
                </a:solidFill>
                <a:latin typeface="+mj-lt"/>
                <a:cs typeface="Calibri"/>
              </a:rPr>
              <a:t>Déclinaison de la stratégie :</a:t>
            </a:r>
            <a:endParaRPr lang="fr-FR" sz="3200" b="1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939FE51-5931-4DDD-8CCD-3250D39087F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FA4BAC-33C9-C247-8CB4-D1C86661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</p:spPr>
        <p:txBody>
          <a:bodyPr>
            <a:spAutoFit/>
          </a:bodyPr>
          <a:lstStyle/>
          <a:p>
            <a:r>
              <a:rPr lang="fr-FR" sz="3600" dirty="0">
                <a:latin typeface="+mj-lt"/>
              </a:rPr>
              <a:t>Unité intégrée salamanderU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B425426-F7AA-1544-BAB7-E2391E54E36C}"/>
              </a:ext>
            </a:extLst>
          </p:cNvPr>
          <p:cNvGrpSpPr/>
          <p:nvPr/>
        </p:nvGrpSpPr>
        <p:grpSpPr>
          <a:xfrm>
            <a:off x="4857489" y="1026682"/>
            <a:ext cx="4315397" cy="5090276"/>
            <a:chOff x="4857489" y="1026682"/>
            <a:chExt cx="4315397" cy="5090276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8C09534C-CDD2-514A-B779-AA936BE82522}"/>
                </a:ext>
              </a:extLst>
            </p:cNvPr>
            <p:cNvGrpSpPr/>
            <p:nvPr/>
          </p:nvGrpSpPr>
          <p:grpSpPr>
            <a:xfrm>
              <a:off x="4857489" y="1026682"/>
              <a:ext cx="4315396" cy="5090276"/>
              <a:chOff x="4857489" y="1026682"/>
              <a:chExt cx="4315396" cy="5090276"/>
            </a:xfrm>
          </p:grpSpPr>
          <p:pic>
            <p:nvPicPr>
              <p:cNvPr id="5" name="Afbeelding 22">
                <a:extLst>
                  <a:ext uri="{FF2B5EF4-FFF2-40B4-BE49-F238E27FC236}">
                    <a16:creationId xmlns="" xmlns:a16="http://schemas.microsoft.com/office/drawing/2014/main" id="{EE5F664B-57E5-1F4E-BEED-FC31B5E81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20" t="13882" r="1487" b="20992"/>
              <a:stretch/>
            </p:blipFill>
            <p:spPr>
              <a:xfrm>
                <a:off x="5304365" y="1026682"/>
                <a:ext cx="3485539" cy="2402318"/>
              </a:xfrm>
              <a:prstGeom prst="roundRect">
                <a:avLst/>
              </a:prstGeom>
              <a:ln w="38100">
                <a:noFill/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1CC82E54-3768-7D4E-A1A3-F918B86732EA}"/>
                  </a:ext>
                </a:extLst>
              </p:cNvPr>
              <p:cNvSpPr txBox="1"/>
              <p:nvPr/>
            </p:nvSpPr>
            <p:spPr>
              <a:xfrm>
                <a:off x="4857489" y="3429000"/>
                <a:ext cx="115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SmartReg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89207780-8BB8-4E4F-AD2F-E5372AD9B695}"/>
                  </a:ext>
                </a:extLst>
              </p:cNvPr>
              <p:cNvSpPr/>
              <p:nvPr/>
            </p:nvSpPr>
            <p:spPr>
              <a:xfrm>
                <a:off x="4921386" y="3770482"/>
                <a:ext cx="4251499" cy="2346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just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fr-FR" sz="1100" b="1" dirty="0"/>
                  <a:t>Système de dossiers de lot électronique (</a:t>
                </a:r>
                <a:r>
                  <a:rPr lang="fr-FR" sz="1100" b="1" dirty="0" err="1"/>
                  <a:t>e-BR</a:t>
                </a:r>
                <a:r>
                  <a:rPr lang="fr-FR" sz="1100" b="1" dirty="0"/>
                  <a:t>) piloté par la voix</a:t>
                </a:r>
                <a:r>
                  <a:rPr lang="fr-FR" sz="1100" dirty="0"/>
                  <a:t>
</a:t>
                </a:r>
                <a:r>
                  <a:rPr lang="fr-FR" sz="1100" b="1" dirty="0"/>
                  <a:t>Optimise l'allocation des ressources </a:t>
                </a:r>
                <a:r>
                  <a:rPr lang="fr-FR" sz="1100" dirty="0"/>
                  <a:t>opérationnelles et l'allocation des ressources dans l'examen de la documentation (AQ)
Est un levier de meilleure compréhension, harmonisation, surveillance et contrôle de votre processus à travers l'organisation car </a:t>
                </a:r>
                <a:r>
                  <a:rPr lang="fr-FR" sz="1100" b="1" dirty="0"/>
                  <a:t>SmartReg agit en tant que pilote</a:t>
                </a:r>
              </a:p>
              <a:p>
                <a:pPr marL="171450" indent="-171450" algn="just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fr-FR" sz="1100" b="1" dirty="0"/>
                  <a:t>Compliant </a:t>
                </a:r>
                <a:r>
                  <a:rPr lang="fr-FR" sz="1100" dirty="0"/>
                  <a:t>(GAMP5,21 </a:t>
                </a:r>
                <a:r>
                  <a:rPr lang="fr-FR" sz="1100" dirty="0" err="1"/>
                  <a:t>cfr</a:t>
                </a:r>
                <a:r>
                  <a:rPr lang="fr-FR" sz="1100" dirty="0"/>
                  <a:t> Part 11)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4482EF6-B260-BF42-A5D9-3C704B43984C}"/>
                </a:ext>
              </a:extLst>
            </p:cNvPr>
            <p:cNvSpPr/>
            <p:nvPr/>
          </p:nvSpPr>
          <p:spPr>
            <a:xfrm>
              <a:off x="4921388" y="3770481"/>
              <a:ext cx="4251498" cy="2272311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750CF299-66E0-42C5-9C8C-4B39D5E2B579}"/>
              </a:ext>
            </a:extLst>
          </p:cNvPr>
          <p:cNvGrpSpPr/>
          <p:nvPr/>
        </p:nvGrpSpPr>
        <p:grpSpPr>
          <a:xfrm>
            <a:off x="0" y="1025648"/>
            <a:ext cx="4329184" cy="5017144"/>
            <a:chOff x="4703712" y="1038259"/>
            <a:chExt cx="4329184" cy="5017144"/>
          </a:xfrm>
        </p:grpSpPr>
        <p:pic>
          <p:nvPicPr>
            <p:cNvPr id="6" name="Afbeelding 1">
              <a:extLst>
                <a:ext uri="{FF2B5EF4-FFF2-40B4-BE49-F238E27FC236}">
                  <a16:creationId xmlns="" xmlns:a16="http://schemas.microsoft.com/office/drawing/2014/main" id="{8A8E3F4B-EC9A-6143-B7F3-2268AA0D5208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21162" r="21162"/>
            <a:stretch/>
          </p:blipFill>
          <p:spPr>
            <a:xfrm>
              <a:off x="5251588" y="1038259"/>
              <a:ext cx="3256745" cy="2402318"/>
            </a:xfrm>
            <a:prstGeom prst="roundRect">
              <a:avLst/>
            </a:prstGeom>
            <a:ln w="38100"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8680819-48C3-E84B-B067-35208BD72839}"/>
                </a:ext>
              </a:extLst>
            </p:cNvPr>
            <p:cNvSpPr txBox="1"/>
            <p:nvPr/>
          </p:nvSpPr>
          <p:spPr>
            <a:xfrm>
              <a:off x="4703712" y="3413760"/>
              <a:ext cx="3130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Isolateur en résine acrylique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FB5638D-7165-2342-A066-1C2F8A0F7564}"/>
                </a:ext>
              </a:extLst>
            </p:cNvPr>
            <p:cNvSpPr/>
            <p:nvPr/>
          </p:nvSpPr>
          <p:spPr>
            <a:xfrm>
              <a:off x="4781398" y="3783092"/>
              <a:ext cx="4173812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b="1" dirty="0">
                  <a:latin typeface="Trebuchet MS" panose="020B0703020202090204" pitchFamily="34" charset="0"/>
                </a:rPr>
                <a:t>Matériel de construction innovant, </a:t>
              </a:r>
              <a:r>
                <a:rPr lang="fr-FR" sz="1050" dirty="0">
                  <a:latin typeface="Trebuchet MS" panose="020B0703020202090204" pitchFamily="34" charset="0"/>
                </a:rPr>
                <a:t>qui</a:t>
              </a:r>
              <a:r>
                <a:rPr lang="fr-FR" sz="1050" b="1" dirty="0">
                  <a:latin typeface="Trebuchet MS" panose="020B0703020202090204" pitchFamily="34" charset="0"/>
                </a:rPr>
                <a:t> </a:t>
              </a:r>
              <a:r>
                <a:rPr lang="fr-FR" sz="1050" dirty="0">
                  <a:latin typeface="Trebuchet MS" panose="020B0703020202090204" pitchFamily="34" charset="0"/>
                </a:rPr>
                <a:t>permet n'importe quel design grâce à sa </a:t>
              </a:r>
              <a:r>
                <a:rPr lang="fr-FR" sz="1050" b="1" dirty="0">
                  <a:latin typeface="Trebuchet MS" panose="020B0703020202090204" pitchFamily="34" charset="0"/>
                </a:rPr>
                <a:t>flexibilité. </a:t>
              </a:r>
              <a:r>
                <a:rPr lang="fr-FR" sz="1050" dirty="0">
                  <a:latin typeface="Trebuchet MS" panose="020B0703020202090204" pitchFamily="34" charset="0"/>
                </a:rPr>
                <a:t>Il permet également </a:t>
              </a:r>
              <a:r>
                <a:rPr lang="fr-FR" sz="1050" b="1" dirty="0">
                  <a:latin typeface="Trebuchet MS" panose="020B0703020202090204" pitchFamily="34" charset="0"/>
                </a:rPr>
                <a:t>d’englober tous les équipements de processus et les faire évoluer</a:t>
              </a:r>
              <a:r>
                <a:rPr lang="fr-FR" sz="1050" dirty="0">
                  <a:latin typeface="Trebuchet MS" panose="020B0703020202090204" pitchFamily="34" charset="0"/>
                </a:rPr>
                <a:t>
</a:t>
              </a:r>
              <a:r>
                <a:rPr lang="fr-FR" sz="1050" b="1" dirty="0">
                  <a:latin typeface="Trebuchet MS" panose="020B0703020202090204" pitchFamily="34" charset="0"/>
                </a:rPr>
                <a:t>Résiste aux produits de décontamination</a:t>
              </a:r>
              <a:r>
                <a:rPr lang="fr-FR" sz="1050" dirty="0">
                  <a:latin typeface="Trebuchet MS" panose="020B0703020202090204" pitchFamily="34" charset="0"/>
                </a:rPr>
                <a:t>, sans rouille (impact significatif lorsqu'il y a plusieurs cycles de décontamination VH2O2)
</a:t>
              </a:r>
              <a:r>
                <a:rPr lang="fr-FR" sz="1050" b="1" dirty="0">
                  <a:latin typeface="Trebuchet MS" panose="020B0703020202090204" pitchFamily="34" charset="0"/>
                </a:rPr>
                <a:t>Ces matériaux vieillissent d'une meilleure façon</a:t>
              </a:r>
              <a:r>
                <a:rPr lang="fr-FR" sz="1050" dirty="0">
                  <a:latin typeface="Trebuchet MS" panose="020B0703020202090204" pitchFamily="34" charset="0"/>
                </a:rPr>
                <a:t> et peuvent être auto-régénérés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D6C805A-E345-AB43-9945-0EE90F67A4A4}"/>
                </a:ext>
              </a:extLst>
            </p:cNvPr>
            <p:cNvSpPr/>
            <p:nvPr/>
          </p:nvSpPr>
          <p:spPr>
            <a:xfrm>
              <a:off x="4781397" y="3783092"/>
              <a:ext cx="4251499" cy="2272311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7BA9035D-B38A-454E-A15A-A904998E1A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6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FA4BAC-33C9-C247-8CB4-D1C86661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</p:spPr>
        <p:txBody>
          <a:bodyPr>
            <a:spAutoFit/>
          </a:bodyPr>
          <a:lstStyle/>
          <a:p>
            <a:r>
              <a:rPr lang="fr-FR" dirty="0">
                <a:latin typeface="+mj-lt"/>
              </a:rPr>
              <a:t>Système </a:t>
            </a:r>
            <a:r>
              <a:rPr lang="fr-FR" dirty="0" smtClean="0">
                <a:latin typeface="+mj-lt"/>
              </a:rPr>
              <a:t>H2O2 </a:t>
            </a:r>
            <a:r>
              <a:rPr lang="fr-FR" dirty="0">
                <a:latin typeface="+mj-lt"/>
              </a:rPr>
              <a:t>intégré Solidfog</a:t>
            </a:r>
            <a:endParaRPr lang="fr-FR" sz="3600" dirty="0">
              <a:latin typeface="+mj-lt"/>
            </a:endParaRPr>
          </a:p>
        </p:txBody>
      </p:sp>
      <p:pic>
        <p:nvPicPr>
          <p:cNvPr id="5" name="Afbeelding 22">
            <a:extLst>
              <a:ext uri="{FF2B5EF4-FFF2-40B4-BE49-F238E27FC236}">
                <a16:creationId xmlns="" xmlns:a16="http://schemas.microsoft.com/office/drawing/2014/main" id="{EE5F664B-57E5-1F4E-BEED-FC31B5E81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38" y="1049680"/>
            <a:ext cx="3601800" cy="2401200"/>
          </a:xfrm>
          <a:prstGeom prst="round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C82E54-3768-7D4E-A1A3-F918B86732EA}"/>
              </a:ext>
            </a:extLst>
          </p:cNvPr>
          <p:cNvSpPr txBox="1"/>
          <p:nvPr/>
        </p:nvSpPr>
        <p:spPr>
          <a:xfrm>
            <a:off x="121399" y="3441609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Nébulisation d’H2O2 12% à froid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9207780-8BB8-4E4F-AD2F-E5372AD9B695}"/>
              </a:ext>
            </a:extLst>
          </p:cNvPr>
          <p:cNvSpPr/>
          <p:nvPr/>
        </p:nvSpPr>
        <p:spPr>
          <a:xfrm>
            <a:off x="188789" y="3783092"/>
            <a:ext cx="4251499" cy="2092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100" b="1" dirty="0"/>
              <a:t>Pas de pré-conditionnement </a:t>
            </a:r>
            <a:r>
              <a:rPr lang="fr-FR" sz="1100" dirty="0"/>
              <a:t>en température et humidité
H2O2 </a:t>
            </a:r>
            <a:r>
              <a:rPr lang="fr-FR" sz="1100" b="1" dirty="0"/>
              <a:t>basse concentration </a:t>
            </a:r>
            <a:r>
              <a:rPr lang="fr-FR" sz="1100" dirty="0"/>
              <a:t>sans additifs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100" dirty="0"/>
              <a:t>Dispersion de l’H2O2 dans tous le volume de manière </a:t>
            </a:r>
            <a:r>
              <a:rPr lang="fr-FR" sz="1100" b="1" dirty="0"/>
              <a:t>homogène</a:t>
            </a:r>
            <a:r>
              <a:rPr lang="fr-FR" sz="1100" dirty="0"/>
              <a:t> par l'énergie de l’air comprimé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100" dirty="0"/>
              <a:t>Procédé éprouvé, </a:t>
            </a:r>
            <a:r>
              <a:rPr lang="fr-FR" sz="1100" b="1" dirty="0"/>
              <a:t>robuste</a:t>
            </a:r>
            <a:r>
              <a:rPr lang="fr-FR" sz="1100" dirty="0"/>
              <a:t> et facilement validable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100" dirty="0"/>
              <a:t>Service clé en main de la conception au SAV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100" dirty="0"/>
              <a:t>Procédé avec passage phase gazeuse pour traitement des filtres et/ou des CTA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4482EF6-B260-BF42-A5D9-3C704B43984C}"/>
              </a:ext>
            </a:extLst>
          </p:cNvPr>
          <p:cNvSpPr/>
          <p:nvPr/>
        </p:nvSpPr>
        <p:spPr>
          <a:xfrm>
            <a:off x="188791" y="3810941"/>
            <a:ext cx="4251498" cy="22444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1D889009-2C7F-4094-938C-FE55F4A8FAE6}"/>
              </a:ext>
            </a:extLst>
          </p:cNvPr>
          <p:cNvGrpSpPr/>
          <p:nvPr/>
        </p:nvGrpSpPr>
        <p:grpSpPr>
          <a:xfrm>
            <a:off x="4703712" y="1049680"/>
            <a:ext cx="4329184" cy="5005723"/>
            <a:chOff x="4703712" y="1049680"/>
            <a:chExt cx="4329184" cy="5005723"/>
          </a:xfrm>
        </p:grpSpPr>
        <p:pic>
          <p:nvPicPr>
            <p:cNvPr id="6" name="Afbeelding 1">
              <a:extLst>
                <a:ext uri="{FF2B5EF4-FFF2-40B4-BE49-F238E27FC236}">
                  <a16:creationId xmlns="" xmlns:a16="http://schemas.microsoft.com/office/drawing/2014/main" id="{8A8E3F4B-EC9A-6143-B7F3-2268AA0D520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628" y="1055770"/>
              <a:ext cx="1801737" cy="2402317"/>
            </a:xfrm>
            <a:prstGeom prst="roundRect">
              <a:avLst/>
            </a:prstGeom>
            <a:ln w="38100"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8680819-48C3-E84B-B067-35208BD72839}"/>
                </a:ext>
              </a:extLst>
            </p:cNvPr>
            <p:cNvSpPr txBox="1"/>
            <p:nvPr/>
          </p:nvSpPr>
          <p:spPr>
            <a:xfrm>
              <a:off x="4703712" y="3410536"/>
              <a:ext cx="4087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Kit OEM – intégration aisée et flexible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FB5638D-7165-2342-A066-1C2F8A0F7564}"/>
                </a:ext>
              </a:extLst>
            </p:cNvPr>
            <p:cNvSpPr/>
            <p:nvPr/>
          </p:nvSpPr>
          <p:spPr>
            <a:xfrm>
              <a:off x="4781398" y="3783092"/>
              <a:ext cx="4173812" cy="2244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dirty="0">
                  <a:latin typeface="Trebuchet MS" panose="020B0703020202090204" pitchFamily="34" charset="0"/>
                </a:rPr>
                <a:t>Kit de composants intégrables </a:t>
              </a:r>
              <a:r>
                <a:rPr lang="fr-FR" sz="1050" b="1" dirty="0">
                  <a:latin typeface="Trebuchet MS" panose="020B0703020202090204" pitchFamily="34" charset="0"/>
                </a:rPr>
                <a:t>dans tout design </a:t>
              </a:r>
              <a:r>
                <a:rPr lang="fr-FR" sz="1050" dirty="0">
                  <a:latin typeface="Trebuchet MS" panose="020B0703020202090204" pitchFamily="34" charset="0"/>
                </a:rPr>
                <a:t>d’isolateurs, passbox, …
</a:t>
              </a:r>
              <a:r>
                <a:rPr lang="fr-FR" sz="1050" b="1" dirty="0">
                  <a:latin typeface="Trebuchet MS" panose="020B0703020202090204" pitchFamily="34" charset="0"/>
                </a:rPr>
                <a:t>Flexibilité</a:t>
              </a:r>
              <a:r>
                <a:rPr lang="fr-FR" sz="1050" dirty="0">
                  <a:latin typeface="Trebuchet MS" panose="020B0703020202090204" pitchFamily="34" charset="0"/>
                </a:rPr>
                <a:t> d’intégration, point d’injection unique ou multiple</a:t>
              </a:r>
            </a:p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b="1" dirty="0">
                  <a:latin typeface="Trebuchet MS" panose="020B0703020202090204" pitchFamily="34" charset="0"/>
                </a:rPr>
                <a:t>Intelligence software intégrée </a:t>
              </a:r>
              <a:r>
                <a:rPr lang="fr-FR" sz="1050" dirty="0">
                  <a:latin typeface="Trebuchet MS" panose="020B0703020202090204" pitchFamily="34" charset="0"/>
                </a:rPr>
                <a:t>à l’interface de l’équipement principal</a:t>
              </a:r>
            </a:p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dirty="0">
                  <a:latin typeface="Trebuchet MS" panose="020B0703020202090204" pitchFamily="34" charset="0"/>
                </a:rPr>
                <a:t>Automatisation complète – </a:t>
              </a:r>
              <a:r>
                <a:rPr lang="fr-FR" sz="1050" b="1" dirty="0">
                  <a:latin typeface="Trebuchet MS" panose="020B0703020202090204" pitchFamily="34" charset="0"/>
                </a:rPr>
                <a:t>opérateur peu dépendant</a:t>
              </a:r>
            </a:p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b="1" dirty="0">
                  <a:latin typeface="Trebuchet MS" panose="020B0703020202090204" pitchFamily="34" charset="0"/>
                </a:rPr>
                <a:t>Recettes</a:t>
              </a:r>
              <a:r>
                <a:rPr lang="fr-FR" sz="1050" dirty="0">
                  <a:latin typeface="Trebuchet MS" panose="020B0703020202090204" pitchFamily="34" charset="0"/>
                </a:rPr>
                <a:t> de fonctionnement </a:t>
              </a:r>
              <a:r>
                <a:rPr lang="fr-FR" sz="1050" b="1" dirty="0">
                  <a:latin typeface="Trebuchet MS" panose="020B0703020202090204" pitchFamily="34" charset="0"/>
                </a:rPr>
                <a:t>multiples</a:t>
              </a:r>
            </a:p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b="1" dirty="0">
                  <a:latin typeface="Trebuchet MS" panose="020B0703020202090204" pitchFamily="34" charset="0"/>
                </a:rPr>
                <a:t>Traçabilité de cycles</a:t>
              </a:r>
            </a:p>
            <a:p>
              <a:pPr marL="171450" indent="-171450" algn="just">
                <a:lnSpc>
                  <a:spcPct val="150000"/>
                </a:lnSpc>
                <a:buFont typeface="Wingdings" pitchFamily="2" charset="2"/>
                <a:buChar char="q"/>
              </a:pPr>
              <a:r>
                <a:rPr lang="fr-FR" sz="1050" dirty="0">
                  <a:latin typeface="Trebuchet MS" panose="020B0703020202090204" pitchFamily="34" charset="0"/>
                </a:rPr>
                <a:t>Gestion alarmes et </a:t>
              </a:r>
              <a:r>
                <a:rPr lang="fr-FR" sz="1050" b="1" dirty="0">
                  <a:latin typeface="Trebuchet MS" panose="020B0703020202090204" pitchFamily="34" charset="0"/>
                </a:rPr>
                <a:t>mise en sécurité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D6C805A-E345-AB43-9945-0EE90F67A4A4}"/>
                </a:ext>
              </a:extLst>
            </p:cNvPr>
            <p:cNvSpPr/>
            <p:nvPr/>
          </p:nvSpPr>
          <p:spPr>
            <a:xfrm>
              <a:off x="4781397" y="3783092"/>
              <a:ext cx="4251499" cy="2272311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A13AFCEF-38EC-4D9F-A2D2-C0272C797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398" y="1049680"/>
              <a:ext cx="1800900" cy="2401200"/>
            </a:xfrm>
            <a:prstGeom prst="roundRect">
              <a:avLst/>
            </a:prstGeom>
            <a:ln w="38100">
              <a:noFill/>
            </a:ln>
          </p:spPr>
        </p:pic>
      </p:grp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6353B49B-9017-45FA-83DC-7148A54FEC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0FDCB2A6-150C-604F-82E5-01D57E5E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Sommaire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65126E-6D51-874C-A058-DAF557198D6A}"/>
              </a:ext>
            </a:extLst>
          </p:cNvPr>
          <p:cNvGrpSpPr/>
          <p:nvPr/>
        </p:nvGrpSpPr>
        <p:grpSpPr>
          <a:xfrm>
            <a:off x="3136400" y="1379373"/>
            <a:ext cx="2869612" cy="4099254"/>
            <a:chOff x="379161" y="476672"/>
            <a:chExt cx="2752679" cy="525658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Rectangle à coins arrondis 3">
              <a:extLst>
                <a:ext uri="{FF2B5EF4-FFF2-40B4-BE49-F238E27FC236}">
                  <a16:creationId xmlns="" xmlns:a16="http://schemas.microsoft.com/office/drawing/2014/main" id="{DEA12724-304F-9548-8915-AF6EE126FB7B}"/>
                </a:ext>
              </a:extLst>
            </p:cNvPr>
            <p:cNvSpPr/>
            <p:nvPr/>
          </p:nvSpPr>
          <p:spPr>
            <a:xfrm>
              <a:off x="379161" y="476672"/>
              <a:ext cx="2752679" cy="5256584"/>
            </a:xfrm>
            <a:prstGeom prst="roundRect">
              <a:avLst>
                <a:gd name="adj" fmla="val 10349"/>
              </a:avLst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013"/>
            </a:p>
          </p:txBody>
        </p:sp>
        <p:pic>
          <p:nvPicPr>
            <p:cNvPr id="9" name="Picture 4" descr="http://www.clker.com/cliparts/3/u/P/P/q/W/walking-icon-hi.png">
              <a:extLst>
                <a:ext uri="{FF2B5EF4-FFF2-40B4-BE49-F238E27FC236}">
                  <a16:creationId xmlns="" xmlns:a16="http://schemas.microsoft.com/office/drawing/2014/main" id="{0D727BE5-172E-E54F-94B5-E476694B0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90719"/>
              <a:ext cx="316128" cy="534025"/>
            </a:xfrm>
            <a:prstGeom prst="rect">
              <a:avLst/>
            </a:prstGeom>
            <a:grpFill/>
          </p:spPr>
        </p:pic>
      </p:grpSp>
      <p:graphicFrame>
        <p:nvGraphicFramePr>
          <p:cNvPr id="10" name="Tableau 4">
            <a:extLst>
              <a:ext uri="{FF2B5EF4-FFF2-40B4-BE49-F238E27FC236}">
                <a16:creationId xmlns="" xmlns:a16="http://schemas.microsoft.com/office/drawing/2014/main" id="{793DEA59-C8E1-D54A-86BC-BFBC437DB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918285"/>
              </p:ext>
            </p:extLst>
          </p:nvPr>
        </p:nvGraphicFramePr>
        <p:xfrm>
          <a:off x="297020" y="2073440"/>
          <a:ext cx="8379564" cy="3405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3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39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0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4128"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Etape 1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Etape 2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</a:rPr>
                        <a:t>Etape 3</a:t>
                      </a:r>
                    </a:p>
                  </a:txBody>
                  <a:tcPr marL="95637" marR="95637" marT="47816" marB="478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4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 contexte</a:t>
                      </a:r>
                    </a:p>
                  </a:txBody>
                  <a:tcPr marL="95637" marR="95637" marT="47816" marB="478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Etude de cas</a:t>
                      </a:r>
                    </a:p>
                  </a:txBody>
                  <a:tcPr marL="95637" marR="95637" marT="47816" marB="478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Les bénéfices</a:t>
                      </a:r>
                    </a:p>
                  </a:txBody>
                  <a:tcPr marL="95637" marR="95637" marT="47816" marB="4781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02570">
                <a:tc>
                  <a:txBody>
                    <a:bodyPr/>
                    <a:lstStyle/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Qui sommes nous ?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enjeux du secteur du vaccin animalier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Notre stratégie et choix de technologie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1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1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indent="-342900" algn="just">
                        <a:buFont typeface="Arial" pitchFamily="34" charset="0"/>
                        <a:buChar char="•"/>
                      </a:pPr>
                      <a:endParaRPr lang="fr-FR" sz="11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L’alignement </a:t>
                      </a:r>
                      <a:r>
                        <a:rPr lang="fr-FR" sz="1400" kern="1200" noProof="0" dirty="0" smtClean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aux </a:t>
                      </a: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URS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étapes de la maitrise de la décontamination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feedback sur notre réalité</a:t>
                      </a:r>
                    </a:p>
                    <a:p>
                      <a:pPr lvl="0" algn="just"/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bénéfices : coût, qualité, satisfaction client et feedback des autorité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Q &amp; A</a:t>
                      </a:r>
                    </a:p>
                  </a:txBody>
                  <a:tcPr marL="95637" marR="95637" marT="47816" marB="4781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D1DD14F-B184-427E-9149-FFF8DAC19E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20A2D37F-B633-4097-938A-18ADFA2D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200" dirty="0">
                <a:latin typeface="+mj-lt"/>
              </a:rPr>
              <a:t>Etude de cas: le besoin exprimé = les URS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04D3703B-C174-A24E-9AE7-FCAA4E5B9C67}"/>
              </a:ext>
            </a:extLst>
          </p:cNvPr>
          <p:cNvSpPr/>
          <p:nvPr/>
        </p:nvSpPr>
        <p:spPr>
          <a:xfrm>
            <a:off x="4190164" y="1738364"/>
            <a:ext cx="200967" cy="417006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7957F3B-FC31-054E-B952-30E7F15ED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6" y="2233368"/>
            <a:ext cx="3997468" cy="2877877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231243-CDB8-2A49-8C17-D4EFFD9D6207}"/>
              </a:ext>
            </a:extLst>
          </p:cNvPr>
          <p:cNvSpPr txBox="1"/>
          <p:nvPr/>
        </p:nvSpPr>
        <p:spPr>
          <a:xfrm>
            <a:off x="4572000" y="2992121"/>
            <a:ext cx="4325223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Quels sont les point URS à souligner  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/>
              <a:t>Grade 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/>
              <a:t>Facilité de nettoyage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/>
              <a:t>Equipements intégrés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/>
              <a:t>Un système de bio décontamination automatisé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 smtClean="0"/>
              <a:t>Nombre </a:t>
            </a:r>
            <a:r>
              <a:rPr lang="fr-FR" sz="1400" i="1" dirty="0"/>
              <a:t>et positionnement des gants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/>
              <a:t>Ergonomie </a:t>
            </a:r>
            <a:r>
              <a:rPr lang="fr-FR" sz="1400" i="1" dirty="0" smtClean="0"/>
              <a:t>du poste </a:t>
            </a:r>
            <a:r>
              <a:rPr lang="fr-FR" sz="1400" i="1" dirty="0"/>
              <a:t>de travail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1400" i="1" dirty="0"/>
              <a:t>Bonne gestion des pressions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C3CBC440-A8F7-40D7-9242-6CA93247B0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3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20A2D37F-B633-4097-938A-18ADFA2D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200" dirty="0">
                <a:latin typeface="+mj-lt"/>
              </a:rPr>
              <a:t>Etude de cas: zoom sur les étapes liées à la maitrise de la contamination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="" xmlns:a16="http://schemas.microsoft.com/office/drawing/2014/main" id="{B96A0720-7904-4511-8198-12DAD47FC4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6000" y="1417638"/>
          <a:ext cx="8290800" cy="463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4" y="4991039"/>
            <a:ext cx="1266825" cy="5156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5C9A4111-4379-4FC1-95B1-3B5C8112488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6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="" xmlns:a16="http://schemas.microsoft.com/office/drawing/2014/main" id="{B96A0720-7904-4511-8198-12DAD47FC4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121" y="83938"/>
          <a:ext cx="6600548" cy="177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8C2F53-B879-E54C-BB4E-71F9066B76BD}"/>
              </a:ext>
            </a:extLst>
          </p:cNvPr>
          <p:cNvSpPr/>
          <p:nvPr/>
        </p:nvSpPr>
        <p:spPr>
          <a:xfrm>
            <a:off x="1731645" y="3006090"/>
            <a:ext cx="1802130" cy="69723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1.Définition de la méthodologie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1EC052A-5208-A241-9237-7699A6F8A038}"/>
              </a:ext>
            </a:extLst>
          </p:cNvPr>
          <p:cNvSpPr/>
          <p:nvPr/>
        </p:nvSpPr>
        <p:spPr>
          <a:xfrm>
            <a:off x="5320665" y="1611630"/>
            <a:ext cx="1888004" cy="67056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3.La formation du personnel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4614FD-D216-2A4D-933E-F1C10DE3E732}"/>
              </a:ext>
            </a:extLst>
          </p:cNvPr>
          <p:cNvSpPr/>
          <p:nvPr/>
        </p:nvSpPr>
        <p:spPr>
          <a:xfrm>
            <a:off x="3533775" y="2308860"/>
            <a:ext cx="1786890" cy="69723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2.La procédure de nettoyage validée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="" xmlns:a16="http://schemas.microsoft.com/office/drawing/2014/main" id="{BA089229-C647-7A49-B975-2D41D2E6E010}"/>
              </a:ext>
            </a:extLst>
          </p:cNvPr>
          <p:cNvSpPr/>
          <p:nvPr/>
        </p:nvSpPr>
        <p:spPr>
          <a:xfrm>
            <a:off x="2542233" y="3851911"/>
            <a:ext cx="371789" cy="548639"/>
          </a:xfrm>
          <a:prstGeom prst="downArrow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own Arrow 7">
            <a:extLst>
              <a:ext uri="{FF2B5EF4-FFF2-40B4-BE49-F238E27FC236}">
                <a16:creationId xmlns="" xmlns:a16="http://schemas.microsoft.com/office/drawing/2014/main" id="{40DD2C18-8782-9E48-8BA9-D8A79995ADB1}"/>
              </a:ext>
            </a:extLst>
          </p:cNvPr>
          <p:cNvSpPr/>
          <p:nvPr/>
        </p:nvSpPr>
        <p:spPr>
          <a:xfrm>
            <a:off x="4200211" y="3177437"/>
            <a:ext cx="371789" cy="548639"/>
          </a:xfrm>
          <a:prstGeom prst="downArrow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FC4C3E-2F4D-5944-B28F-CCE372E2C0D3}"/>
              </a:ext>
            </a:extLst>
          </p:cNvPr>
          <p:cNvSpPr txBox="1"/>
          <p:nvPr/>
        </p:nvSpPr>
        <p:spPr>
          <a:xfrm>
            <a:off x="1892180" y="4452483"/>
            <a:ext cx="1671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Choix des agents de nettoyage, des consommables, choix des fréquences, évaluation des zones à risques… etc.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E73B6C3-C69D-F246-9892-CE2A564056E0}"/>
              </a:ext>
            </a:extLst>
          </p:cNvPr>
          <p:cNvSpPr txBox="1"/>
          <p:nvPr/>
        </p:nvSpPr>
        <p:spPr>
          <a:xfrm>
            <a:off x="3648772" y="3809882"/>
            <a:ext cx="167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Plan d’échantillonnage</a:t>
            </a:r>
          </a:p>
          <a:p>
            <a:r>
              <a:rPr lang="fr-FR" sz="1100" dirty="0"/>
              <a:t>après nettoyage sans décontamination automatisée (3 </a:t>
            </a:r>
            <a:r>
              <a:rPr lang="fr-FR" sz="1100" dirty="0" err="1"/>
              <a:t>runs</a:t>
            </a:r>
            <a:r>
              <a:rPr lang="fr-FR" sz="1100" dirty="0"/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901E26-8364-3141-BF2F-3BB34829D4E0}"/>
              </a:ext>
            </a:extLst>
          </p:cNvPr>
          <p:cNvSpPr txBox="1"/>
          <p:nvPr/>
        </p:nvSpPr>
        <p:spPr>
          <a:xfrm>
            <a:off x="5581920" y="3006090"/>
            <a:ext cx="2152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Formation adaptée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="" xmlns:a16="http://schemas.microsoft.com/office/drawing/2014/main" id="{223E4725-AA00-E243-B20B-11DC7FAD1B81}"/>
              </a:ext>
            </a:extLst>
          </p:cNvPr>
          <p:cNvSpPr/>
          <p:nvPr/>
        </p:nvSpPr>
        <p:spPr>
          <a:xfrm>
            <a:off x="6078772" y="2419584"/>
            <a:ext cx="371789" cy="548639"/>
          </a:xfrm>
          <a:prstGeom prst="downArrow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610C0AF9-2522-445A-B6E9-037D9ACA4F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="" xmlns:a16="http://schemas.microsoft.com/office/drawing/2014/main" id="{B96A0720-7904-4511-8198-12DAD47FC4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121" y="83938"/>
          <a:ext cx="6600548" cy="177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62263C-E74D-C840-820A-B2CC71F12076}"/>
              </a:ext>
            </a:extLst>
          </p:cNvPr>
          <p:cNvSpPr/>
          <p:nvPr/>
        </p:nvSpPr>
        <p:spPr>
          <a:xfrm>
            <a:off x="852562" y="4593462"/>
            <a:ext cx="1802130" cy="69723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1.Design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EF1A6B-DFBC-A044-9E7F-A892B278CB1F}"/>
              </a:ext>
            </a:extLst>
          </p:cNvPr>
          <p:cNvSpPr/>
          <p:nvPr/>
        </p:nvSpPr>
        <p:spPr>
          <a:xfrm>
            <a:off x="6329586" y="2448670"/>
            <a:ext cx="1758166" cy="750332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4.QI/QO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D4B29C9-BC63-B044-9F51-8AEACA1B5313}"/>
              </a:ext>
            </a:extLst>
          </p:cNvPr>
          <p:cNvSpPr/>
          <p:nvPr/>
        </p:nvSpPr>
        <p:spPr>
          <a:xfrm>
            <a:off x="4441582" y="3199002"/>
            <a:ext cx="1888004" cy="67056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3.Test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138A36B-D283-A04B-B7C2-97D9284DBC70}"/>
              </a:ext>
            </a:extLst>
          </p:cNvPr>
          <p:cNvSpPr/>
          <p:nvPr/>
        </p:nvSpPr>
        <p:spPr>
          <a:xfrm>
            <a:off x="2654692" y="3896232"/>
            <a:ext cx="1786890" cy="69723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2.Installation</a:t>
            </a:r>
          </a:p>
        </p:txBody>
      </p:sp>
      <p:pic>
        <p:nvPicPr>
          <p:cNvPr id="13" name="Picture 12" descr="Magnifying Glass Magnifier · Free vector graphic on Pixabay">
            <a:hlinkClick r:id="rId8" action="ppaction://hlinksldjump"/>
            <a:extLst>
              <a:ext uri="{FF2B5EF4-FFF2-40B4-BE49-F238E27FC236}">
                <a16:creationId xmlns="" xmlns:a16="http://schemas.microsoft.com/office/drawing/2014/main" id="{5D459DDE-E245-C140-9C0C-75C8D25008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422441" y="2626397"/>
            <a:ext cx="965281" cy="948690"/>
          </a:xfrm>
          <a:prstGeom prst="rect">
            <a:avLst/>
          </a:prstGeom>
        </p:spPr>
      </p:pic>
      <p:pic>
        <p:nvPicPr>
          <p:cNvPr id="14" name="Picture 13" descr="Magnifying Glass Magnifier · Free vector graphic on Pixabay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FA0C10F-4112-5044-BDFF-C2CD5940F1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36762" y="4053877"/>
            <a:ext cx="965281" cy="9486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4D1C6EEA-807D-4799-889F-4CDEB51FC76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39783D79-A836-4B8D-A915-61710210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j-lt"/>
              </a:rPr>
              <a:t>Feedback sur notre réalité</a:t>
            </a:r>
          </a:p>
        </p:txBody>
      </p:sp>
      <p:pic>
        <p:nvPicPr>
          <p:cNvPr id="4" name="Picture 3" descr="Magnifying Glass Magnifier · Free vector graphic on Pixabay">
            <a:extLst>
              <a:ext uri="{FF2B5EF4-FFF2-40B4-BE49-F238E27FC236}">
                <a16:creationId xmlns="" xmlns:a16="http://schemas.microsoft.com/office/drawing/2014/main" id="{7D478158-E94B-D348-BF39-2D987DE624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77616" y="174888"/>
            <a:ext cx="965281" cy="948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931F28-171B-7548-996B-FE7444DA9306}"/>
              </a:ext>
            </a:extLst>
          </p:cNvPr>
          <p:cNvSpPr txBox="1"/>
          <p:nvPr/>
        </p:nvSpPr>
        <p:spPr>
          <a:xfrm>
            <a:off x="6860256" y="27990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0E519F7-C5A6-2141-AC7B-9B99FB380ECF}"/>
              </a:ext>
            </a:extLst>
          </p:cNvPr>
          <p:cNvSpPr/>
          <p:nvPr/>
        </p:nvSpPr>
        <p:spPr>
          <a:xfrm>
            <a:off x="281598" y="1557577"/>
            <a:ext cx="63605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cycles se lancent en </a:t>
            </a:r>
            <a:r>
              <a:rPr lang="fr-FR" sz="1600" b="1" dirty="0"/>
              <a:t>temps masqué </a:t>
            </a:r>
            <a:r>
              <a:rPr lang="fr-FR" sz="1600" dirty="0"/>
              <a:t>de nuit (Pas de nécessité de temps de cycle optimisé)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Optimisation</a:t>
            </a:r>
            <a:r>
              <a:rPr lang="fr-FR" sz="1600" dirty="0"/>
              <a:t> du design du système de décontamination</a:t>
            </a:r>
          </a:p>
          <a:p>
            <a:r>
              <a:rPr lang="fr-FR" sz="1600" dirty="0"/>
              <a:t>     2 points d’injection 	                    1 seul point d’injection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        Design initial 			            Design validé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2FF1E55-CDD2-4921-96BC-0CD94DAC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15" y="2943829"/>
            <a:ext cx="2160904" cy="12467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530854F-A69C-DE4F-924F-DE49107D69FC}"/>
              </a:ext>
            </a:extLst>
          </p:cNvPr>
          <p:cNvGrpSpPr/>
          <p:nvPr/>
        </p:nvGrpSpPr>
        <p:grpSpPr>
          <a:xfrm>
            <a:off x="457200" y="4106412"/>
            <a:ext cx="8472606" cy="2229677"/>
            <a:chOff x="457200" y="4172383"/>
            <a:chExt cx="8472606" cy="2229677"/>
          </a:xfrm>
        </p:grpSpPr>
        <p:sp>
          <p:nvSpPr>
            <p:cNvPr id="7" name="ZoneTexte 6">
              <a:extLst>
                <a:ext uri="{FF2B5EF4-FFF2-40B4-BE49-F238E27FC236}">
                  <a16:creationId xmlns="" xmlns:a16="http://schemas.microsoft.com/office/drawing/2014/main" id="{20C350B5-C674-470C-85F6-E882A1839694}"/>
                </a:ext>
              </a:extLst>
            </p:cNvPr>
            <p:cNvSpPr txBox="1"/>
            <p:nvPr/>
          </p:nvSpPr>
          <p:spPr>
            <a:xfrm>
              <a:off x="457200" y="5017065"/>
              <a:ext cx="58429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Le pilotage du cycle est entièrement </a:t>
              </a:r>
              <a:r>
                <a:rPr lang="fr-FR" sz="1600" b="1" dirty="0"/>
                <a:t>intégré</a:t>
              </a:r>
              <a:r>
                <a:rPr lang="fr-FR" sz="1600" dirty="0"/>
                <a:t> dans l’IHM (écran de pilotage) de l’isolateur. Le système de décontamination ne peut être utilisé que si la phase « nettoyage » est effectuée.</a:t>
              </a:r>
            </a:p>
            <a:p>
              <a:endParaRPr lang="fr-BE" sz="2000" dirty="0"/>
            </a:p>
          </p:txBody>
        </p:sp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BC4A8D48-75A7-4337-940F-7445EE370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944" y="4172383"/>
              <a:ext cx="2390862" cy="1857498"/>
            </a:xfrm>
            <a:prstGeom prst="rect">
              <a:avLst/>
            </a:prstGeom>
          </p:spPr>
        </p:pic>
      </p:grpSp>
      <p:sp>
        <p:nvSpPr>
          <p:cNvPr id="14" name="Ellipse 13"/>
          <p:cNvSpPr/>
          <p:nvPr/>
        </p:nvSpPr>
        <p:spPr>
          <a:xfrm>
            <a:off x="5781675" y="3324416"/>
            <a:ext cx="108927" cy="10227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52FF1E55-CDD2-4921-96BC-0CD94DAC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72" y="2922763"/>
            <a:ext cx="2160904" cy="1246773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2160709" y="3317801"/>
            <a:ext cx="108927" cy="10227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878986" y="3060506"/>
            <a:ext cx="108927" cy="10227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D3256177-851D-4C0F-9350-ECB31147F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="" xmlns:a16="http://schemas.microsoft.com/office/drawing/2014/main" id="{B96A0720-7904-4511-8198-12DAD47FC4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121" y="83938"/>
          <a:ext cx="6600548" cy="177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62263C-E74D-C840-820A-B2CC71F12076}"/>
              </a:ext>
            </a:extLst>
          </p:cNvPr>
          <p:cNvSpPr/>
          <p:nvPr/>
        </p:nvSpPr>
        <p:spPr>
          <a:xfrm>
            <a:off x="852562" y="4593462"/>
            <a:ext cx="1802130" cy="69723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1.Design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EF1A6B-DFBC-A044-9E7F-A892B278CB1F}"/>
              </a:ext>
            </a:extLst>
          </p:cNvPr>
          <p:cNvSpPr/>
          <p:nvPr/>
        </p:nvSpPr>
        <p:spPr>
          <a:xfrm>
            <a:off x="6329586" y="2448670"/>
            <a:ext cx="1758166" cy="750332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4.QI/QO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D4B29C9-BC63-B044-9F51-8AEACA1B5313}"/>
              </a:ext>
            </a:extLst>
          </p:cNvPr>
          <p:cNvSpPr/>
          <p:nvPr/>
        </p:nvSpPr>
        <p:spPr>
          <a:xfrm>
            <a:off x="4441582" y="3199002"/>
            <a:ext cx="1888004" cy="67056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3.Test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138A36B-D283-A04B-B7C2-97D9284DBC70}"/>
              </a:ext>
            </a:extLst>
          </p:cNvPr>
          <p:cNvSpPr/>
          <p:nvPr/>
        </p:nvSpPr>
        <p:spPr>
          <a:xfrm>
            <a:off x="2654692" y="3896232"/>
            <a:ext cx="1786890" cy="697230"/>
          </a:xfrm>
          <a:prstGeom prst="rect">
            <a:avLst/>
          </a:prstGeom>
          <a:solidFill>
            <a:srgbClr val="00A1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2.Installation</a:t>
            </a:r>
          </a:p>
        </p:txBody>
      </p:sp>
      <p:pic>
        <p:nvPicPr>
          <p:cNvPr id="13" name="Picture 12" descr="Magnifying Glass Magnifier · Free vector graphic on Pixabay">
            <a:hlinkClick r:id="rId7" action="ppaction://hlinksldjump"/>
            <a:extLst>
              <a:ext uri="{FF2B5EF4-FFF2-40B4-BE49-F238E27FC236}">
                <a16:creationId xmlns="" xmlns:a16="http://schemas.microsoft.com/office/drawing/2014/main" id="{5D459DDE-E245-C140-9C0C-75C8D25008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422441" y="2626397"/>
            <a:ext cx="965281" cy="948690"/>
          </a:xfrm>
          <a:prstGeom prst="rect">
            <a:avLst/>
          </a:prstGeom>
        </p:spPr>
      </p:pic>
      <p:pic>
        <p:nvPicPr>
          <p:cNvPr id="14" name="Picture 13" descr="Magnifying Glass Magnifier · Free vector graphic on Pixabay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FA0C10F-4112-5044-BDFF-C2CD5940F1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36762" y="4053877"/>
            <a:ext cx="965281" cy="9486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7234433F-B977-4154-B60C-84259CE8AC0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4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0FDCB2A6-150C-604F-82E5-01D57E5E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65126E-6D51-874C-A058-DAF557198D6A}"/>
              </a:ext>
            </a:extLst>
          </p:cNvPr>
          <p:cNvGrpSpPr/>
          <p:nvPr/>
        </p:nvGrpSpPr>
        <p:grpSpPr>
          <a:xfrm>
            <a:off x="285068" y="1379374"/>
            <a:ext cx="2869612" cy="4099254"/>
            <a:chOff x="379161" y="476672"/>
            <a:chExt cx="2752679" cy="525658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Rectangle à coins arrondis 3">
              <a:extLst>
                <a:ext uri="{FF2B5EF4-FFF2-40B4-BE49-F238E27FC236}">
                  <a16:creationId xmlns="" xmlns:a16="http://schemas.microsoft.com/office/drawing/2014/main" id="{DEA12724-304F-9548-8915-AF6EE126FB7B}"/>
                </a:ext>
              </a:extLst>
            </p:cNvPr>
            <p:cNvSpPr/>
            <p:nvPr/>
          </p:nvSpPr>
          <p:spPr>
            <a:xfrm>
              <a:off x="379161" y="476672"/>
              <a:ext cx="2752679" cy="5256584"/>
            </a:xfrm>
            <a:prstGeom prst="roundRect">
              <a:avLst>
                <a:gd name="adj" fmla="val 10349"/>
              </a:avLst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013"/>
            </a:p>
          </p:txBody>
        </p:sp>
        <p:pic>
          <p:nvPicPr>
            <p:cNvPr id="9" name="Picture 4" descr="http://www.clker.com/cliparts/3/u/P/P/q/W/walking-icon-hi.png">
              <a:extLst>
                <a:ext uri="{FF2B5EF4-FFF2-40B4-BE49-F238E27FC236}">
                  <a16:creationId xmlns="" xmlns:a16="http://schemas.microsoft.com/office/drawing/2014/main" id="{0D727BE5-172E-E54F-94B5-E476694B0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90719"/>
              <a:ext cx="316128" cy="534025"/>
            </a:xfrm>
            <a:prstGeom prst="rect">
              <a:avLst/>
            </a:prstGeom>
            <a:grpFill/>
          </p:spPr>
        </p:pic>
      </p:grpSp>
      <p:graphicFrame>
        <p:nvGraphicFramePr>
          <p:cNvPr id="10" name="Tableau 4">
            <a:extLst>
              <a:ext uri="{FF2B5EF4-FFF2-40B4-BE49-F238E27FC236}">
                <a16:creationId xmlns="" xmlns:a16="http://schemas.microsoft.com/office/drawing/2014/main" id="{793DEA59-C8E1-D54A-86BC-BFBC437DBD22}"/>
              </a:ext>
            </a:extLst>
          </p:cNvPr>
          <p:cNvGraphicFramePr>
            <a:graphicFrameLocks noGrp="1"/>
          </p:cNvGraphicFramePr>
          <p:nvPr/>
        </p:nvGraphicFramePr>
        <p:xfrm>
          <a:off x="297020" y="2073440"/>
          <a:ext cx="8379564" cy="3405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3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39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0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4128"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Etape 1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</a:rPr>
                        <a:t>Etape 2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</a:rPr>
                        <a:t>Etape 3</a:t>
                      </a:r>
                    </a:p>
                  </a:txBody>
                  <a:tcPr marL="95637" marR="95637" marT="47816" marB="478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4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Le contexte</a:t>
                      </a:r>
                      <a:endParaRPr lang="fr-FR" sz="1400" b="0" noProof="0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</a:txBody>
                  <a:tcPr marL="95637" marR="95637" marT="47816" marB="478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Etude de cas</a:t>
                      </a:r>
                    </a:p>
                  </a:txBody>
                  <a:tcPr marL="95637" marR="95637" marT="47816" marB="478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Les bénéfices</a:t>
                      </a:r>
                    </a:p>
                  </a:txBody>
                  <a:tcPr marL="95637" marR="95637" marT="47816" marB="4781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02570">
                <a:tc>
                  <a:txBody>
                    <a:bodyPr/>
                    <a:lstStyle/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Qui sommes-nous ?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enjeux de</a:t>
                      </a:r>
                      <a:r>
                        <a:rPr lang="fr-FR" sz="1400" kern="1200" baseline="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 la médecine vétérinaire</a:t>
                      </a: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Notre stratégie et choix de technologie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1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1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indent="-342900" algn="just">
                        <a:buFont typeface="Arial" pitchFamily="34" charset="0"/>
                        <a:buChar char="•"/>
                      </a:pPr>
                      <a:endParaRPr lang="fr-FR" sz="11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L’alignement au URS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étapes de la maitrise de la décontamination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feedback sur notre réalité</a:t>
                      </a:r>
                    </a:p>
                    <a:p>
                      <a:pPr lvl="0" algn="just"/>
                      <a:r>
                        <a:rPr lang="fr-FR" sz="1400" kern="1200" noProof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bénéfices : coût, qualité, satisfaction client et feedback des autorités</a:t>
                      </a: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Q &amp; A</a:t>
                      </a:r>
                    </a:p>
                  </a:txBody>
                  <a:tcPr marL="95637" marR="95637" marT="47816" marB="4781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5BE245A-11A5-4B58-AE87-4B78D88C3F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39783D79-A836-4B8D-A915-61710210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j-lt"/>
              </a:rPr>
              <a:t>Feedback sur notre réalité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AF75B6D6-635E-4F75-BF10-6EA7228A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0566"/>
            <a:ext cx="6339708" cy="4525963"/>
          </a:xfrm>
        </p:spPr>
        <p:txBody>
          <a:bodyPr/>
          <a:lstStyle/>
          <a:p>
            <a:r>
              <a:rPr lang="fr-BE" sz="1600" b="0" dirty="0">
                <a:solidFill>
                  <a:schemeClr val="tx1"/>
                </a:solidFill>
                <a:latin typeface="+mn-lt"/>
              </a:rPr>
              <a:t>Les étapes de validation ont été effectuées sur les mois d’avril et mai 2019 avec des résultats concluants 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fr-BE" sz="1600" b="0" dirty="0">
                <a:solidFill>
                  <a:schemeClr val="tx1"/>
                </a:solidFill>
                <a:latin typeface="+mn-lt"/>
              </a:rPr>
              <a:t>Cycles </a:t>
            </a:r>
            <a:r>
              <a:rPr lang="fr-BE" sz="1600" dirty="0">
                <a:solidFill>
                  <a:schemeClr val="tx1"/>
                </a:solidFill>
                <a:latin typeface="+mn-lt"/>
              </a:rPr>
              <a:t>validés en LOG6 </a:t>
            </a:r>
            <a:r>
              <a:rPr lang="fr-BE" sz="1600" b="0" dirty="0">
                <a:solidFill>
                  <a:schemeClr val="tx1"/>
                </a:solidFill>
                <a:latin typeface="+mn-lt"/>
              </a:rPr>
              <a:t>sur base d’indicateurs biologiques MESALABS (geobacillus Stereaothermophilus) conformément au protocole et aux requis réglementaires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fr-BE" sz="1600" dirty="0">
                <a:solidFill>
                  <a:schemeClr val="tx1"/>
                </a:solidFill>
                <a:latin typeface="+mn-lt"/>
              </a:rPr>
              <a:t>Maitrise des consommables</a:t>
            </a:r>
            <a:r>
              <a:rPr lang="fr-BE" sz="1600" b="0" dirty="0">
                <a:solidFill>
                  <a:schemeClr val="tx1"/>
                </a:solidFill>
                <a:latin typeface="+mn-lt"/>
              </a:rPr>
              <a:t>: 1 cycle = 70ml </a:t>
            </a:r>
            <a:br>
              <a:rPr lang="fr-BE" sz="1600" b="0" dirty="0">
                <a:solidFill>
                  <a:schemeClr val="tx1"/>
                </a:solidFill>
                <a:latin typeface="+mn-lt"/>
              </a:rPr>
            </a:br>
            <a:r>
              <a:rPr lang="fr-BE" sz="1600" b="0" dirty="0">
                <a:solidFill>
                  <a:schemeClr val="tx1"/>
                </a:solidFill>
                <a:latin typeface="+mn-lt"/>
              </a:rPr>
              <a:t>±3 cycles/semaines sont réalisés. </a:t>
            </a:r>
            <a:br>
              <a:rPr lang="fr-BE" sz="1600" b="0" dirty="0">
                <a:solidFill>
                  <a:schemeClr val="tx1"/>
                </a:solidFill>
                <a:latin typeface="+mn-lt"/>
              </a:rPr>
            </a:br>
            <a:r>
              <a:rPr lang="fr-BE" sz="1600" b="0" dirty="0">
                <a:solidFill>
                  <a:schemeClr val="tx1"/>
                </a:solidFill>
                <a:latin typeface="+mn-lt"/>
              </a:rPr>
              <a:t>Le consommable est disponible par bouteille d’1 litre.  L’efficacité d'une bouteille ouverte a été validée sur 4 semaines           économie d’échelle sur la consommation raisonnée d’H2O2.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fr-BE" sz="1600" dirty="0">
                <a:solidFill>
                  <a:schemeClr val="tx1"/>
                </a:solidFill>
                <a:latin typeface="+mn-lt"/>
              </a:rPr>
              <a:t>Gestion des « faux positifs » </a:t>
            </a:r>
            <a:r>
              <a:rPr lang="fr-BE" sz="1600" b="0" dirty="0">
                <a:solidFill>
                  <a:schemeClr val="tx1"/>
                </a:solidFill>
                <a:latin typeface="+mn-lt"/>
              </a:rPr>
              <a:t>(rogue BI): 2 cycles de validation ont présenté 1 faux positif. Un cycle supplémentaire conforme, avec indicateurs en triplicate aux positions ayant montré ce problème, a permis de clôturer la validation.</a:t>
            </a:r>
          </a:p>
        </p:txBody>
      </p:sp>
      <p:pic>
        <p:nvPicPr>
          <p:cNvPr id="4" name="Picture 3" descr="Magnifying Glass Magnifier · Free vector graphic on Pixabay">
            <a:extLst>
              <a:ext uri="{FF2B5EF4-FFF2-40B4-BE49-F238E27FC236}">
                <a16:creationId xmlns="" xmlns:a16="http://schemas.microsoft.com/office/drawing/2014/main" id="{7D478158-E94B-D348-BF39-2D987DE624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77616" y="174888"/>
            <a:ext cx="965281" cy="948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931F28-171B-7548-996B-FE7444DA9306}"/>
              </a:ext>
            </a:extLst>
          </p:cNvPr>
          <p:cNvSpPr txBox="1"/>
          <p:nvPr/>
        </p:nvSpPr>
        <p:spPr>
          <a:xfrm>
            <a:off x="6860256" y="27990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FDDF976D-824B-4A88-B333-B353F9C63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08" y="4412429"/>
            <a:ext cx="2201484" cy="1529310"/>
          </a:xfrm>
          <a:prstGeom prst="roundRect">
            <a:avLst/>
          </a:prstGeom>
          <a:ln w="38100">
            <a:noFill/>
          </a:ln>
        </p:spPr>
      </p:pic>
      <p:sp>
        <p:nvSpPr>
          <p:cNvPr id="3" name="Flèche droite 2"/>
          <p:cNvSpPr/>
          <p:nvPr/>
        </p:nvSpPr>
        <p:spPr>
          <a:xfrm>
            <a:off x="2124075" y="4163814"/>
            <a:ext cx="419100" cy="123825"/>
          </a:xfrm>
          <a:prstGeom prst="rightArrow">
            <a:avLst/>
          </a:prstGeom>
          <a:solidFill>
            <a:srgbClr val="4A9D8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401C078-8D90-4800-A3E6-6E3F2942B4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3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6">
            <a:extLst>
              <a:ext uri="{FF2B5EF4-FFF2-40B4-BE49-F238E27FC236}">
                <a16:creationId xmlns="" xmlns:a16="http://schemas.microsoft.com/office/drawing/2014/main" id="{2E8C4677-EA21-174C-B92D-ABFC02157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8121" y="83938"/>
          <a:ext cx="6600548" cy="177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908C20E-2B5F-4653-A17F-F0C5AC9AE1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3EDADAF0-F164-4480-9C54-76D7C7E189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77" y="2039604"/>
            <a:ext cx="4315797" cy="3239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51B4A361-1DB1-4DFA-A51B-5F8928DBCF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6" y="2039604"/>
            <a:ext cx="4170337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0FDCB2A6-150C-604F-82E5-01D57E5E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65126E-6D51-874C-A058-DAF557198D6A}"/>
              </a:ext>
            </a:extLst>
          </p:cNvPr>
          <p:cNvGrpSpPr/>
          <p:nvPr/>
        </p:nvGrpSpPr>
        <p:grpSpPr>
          <a:xfrm>
            <a:off x="5977368" y="1379373"/>
            <a:ext cx="2869612" cy="4099254"/>
            <a:chOff x="379161" y="476672"/>
            <a:chExt cx="2752679" cy="525658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Rectangle à coins arrondis 3">
              <a:extLst>
                <a:ext uri="{FF2B5EF4-FFF2-40B4-BE49-F238E27FC236}">
                  <a16:creationId xmlns="" xmlns:a16="http://schemas.microsoft.com/office/drawing/2014/main" id="{DEA12724-304F-9548-8915-AF6EE126FB7B}"/>
                </a:ext>
              </a:extLst>
            </p:cNvPr>
            <p:cNvSpPr/>
            <p:nvPr/>
          </p:nvSpPr>
          <p:spPr>
            <a:xfrm>
              <a:off x="379161" y="476672"/>
              <a:ext cx="2752679" cy="5256584"/>
            </a:xfrm>
            <a:prstGeom prst="roundRect">
              <a:avLst>
                <a:gd name="adj" fmla="val 10349"/>
              </a:avLst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013"/>
            </a:p>
          </p:txBody>
        </p:sp>
        <p:pic>
          <p:nvPicPr>
            <p:cNvPr id="9" name="Picture 4" descr="http://www.clker.com/cliparts/3/u/P/P/q/W/walking-icon-hi.png">
              <a:extLst>
                <a:ext uri="{FF2B5EF4-FFF2-40B4-BE49-F238E27FC236}">
                  <a16:creationId xmlns="" xmlns:a16="http://schemas.microsoft.com/office/drawing/2014/main" id="{0D727BE5-172E-E54F-94B5-E476694B0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90719"/>
              <a:ext cx="316128" cy="534025"/>
            </a:xfrm>
            <a:prstGeom prst="rect">
              <a:avLst/>
            </a:prstGeom>
            <a:grpFill/>
          </p:spPr>
        </p:pic>
      </p:grpSp>
      <p:graphicFrame>
        <p:nvGraphicFramePr>
          <p:cNvPr id="10" name="Tableau 4">
            <a:extLst>
              <a:ext uri="{FF2B5EF4-FFF2-40B4-BE49-F238E27FC236}">
                <a16:creationId xmlns="" xmlns:a16="http://schemas.microsoft.com/office/drawing/2014/main" id="{793DEA59-C8E1-D54A-86BC-BFBC437DBD22}"/>
              </a:ext>
            </a:extLst>
          </p:cNvPr>
          <p:cNvGraphicFramePr>
            <a:graphicFrameLocks noGrp="1"/>
          </p:cNvGraphicFramePr>
          <p:nvPr/>
        </p:nvGraphicFramePr>
        <p:xfrm>
          <a:off x="297020" y="2073440"/>
          <a:ext cx="8379564" cy="3405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3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39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0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4128"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Etape 1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</a:rPr>
                        <a:t>Etape 2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Etape 3</a:t>
                      </a:r>
                    </a:p>
                  </a:txBody>
                  <a:tcPr marL="95637" marR="95637" marT="47816" marB="478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4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 contexte</a:t>
                      </a:r>
                    </a:p>
                  </a:txBody>
                  <a:tcPr marL="95637" marR="95637" marT="47816" marB="478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Etude de cas</a:t>
                      </a:r>
                    </a:p>
                  </a:txBody>
                  <a:tcPr marL="95637" marR="95637" marT="47816" marB="478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noProof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cs typeface="Calibri" panose="020F0502020204030204" pitchFamily="34" charset="0"/>
                        </a:rPr>
                        <a:t>Les bénéfices</a:t>
                      </a:r>
                    </a:p>
                  </a:txBody>
                  <a:tcPr marL="95637" marR="95637" marT="47816" marB="4781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02570">
                <a:tc>
                  <a:txBody>
                    <a:bodyPr/>
                    <a:lstStyle/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Qui sommes nous ?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enjeux du secteur du vaccin animalier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Notre stratégie et choix de technologie</a:t>
                      </a: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1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685869" rtl="0" eaLnBrk="1" latinLnBrk="0" hangingPunct="1">
                        <a:buFont typeface="Arial" pitchFamily="34" charset="0"/>
                        <a:buChar char="•"/>
                      </a:pPr>
                      <a:endParaRPr lang="fr-FR" sz="11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indent="-342900" algn="just">
                        <a:buFont typeface="Arial" pitchFamily="34" charset="0"/>
                        <a:buChar char="•"/>
                      </a:pPr>
                      <a:endParaRPr lang="fr-FR" sz="11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cs typeface="Calibri" panose="020F0502020204030204" pitchFamily="34" charset="0"/>
                      </a:endParaRP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L’alignement au URS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étapes de la maitrise de la décontamination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feedback sur notre réalité</a:t>
                      </a:r>
                    </a:p>
                    <a:p>
                      <a:pPr lvl="0" algn="just"/>
                      <a:r>
                        <a:rPr lang="fr-FR" sz="1400" kern="1200" noProof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637" marR="95637" marT="47816" marB="47816"/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Les bénéfices : coût, qualité, satisfaction client et feedback des autorité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endParaRPr lang="fr-FR" sz="1400" kern="1200" noProof="0" dirty="0">
                        <a:solidFill>
                          <a:srgbClr val="000000"/>
                        </a:solidFill>
                        <a:latin typeface="Trebuchet MS" panose="020B070302020209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400" kern="1200" noProof="0" dirty="0">
                          <a:solidFill>
                            <a:srgbClr val="000000"/>
                          </a:solidFill>
                          <a:latin typeface="Trebuchet MS" panose="020B0703020202090204" pitchFamily="34" charset="0"/>
                          <a:ea typeface="+mn-ea"/>
                          <a:cs typeface="Calibri" panose="020F0502020204030204" pitchFamily="34" charset="0"/>
                        </a:rPr>
                        <a:t>Q &amp; A</a:t>
                      </a:r>
                    </a:p>
                  </a:txBody>
                  <a:tcPr marL="95637" marR="95637" marT="47816" marB="4781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A6058DC8-1B4A-44BF-B62B-FAE8958620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39783D79-A836-4B8D-A915-61710210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j-lt"/>
              </a:rPr>
              <a:t>Conclusions:</a:t>
            </a:r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="" xmlns:a16="http://schemas.microsoft.com/office/drawing/2014/main" id="{0A2F77D2-B685-439C-95D2-0E750CE2D4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5398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76D789ED-5DD0-4FC1-9BF9-EB71642EC2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7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="" xmlns:a16="http://schemas.microsoft.com/office/drawing/2014/main" id="{39783D79-A836-4B8D-A915-61710210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j-lt"/>
              </a:rPr>
              <a:t>Merci pour votre attention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="" xmlns:a16="http://schemas.microsoft.com/office/drawing/2014/main" id="{FA910EBC-80EF-4921-85E8-9B9024573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91278" y="1560134"/>
            <a:ext cx="2961443" cy="296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F45D9106-D675-433B-AFE1-B218E560E87E}"/>
              </a:ext>
            </a:extLst>
          </p:cNvPr>
          <p:cNvSpPr txBox="1"/>
          <p:nvPr/>
        </p:nvSpPr>
        <p:spPr>
          <a:xfrm>
            <a:off x="1216241" y="5388746"/>
            <a:ext cx="675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Merci à nos partenaires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4B8F39FB-730F-42D6-83B6-2D08180224B4}"/>
              </a:ext>
            </a:extLst>
          </p:cNvPr>
          <p:cNvGrpSpPr/>
          <p:nvPr/>
        </p:nvGrpSpPr>
        <p:grpSpPr>
          <a:xfrm>
            <a:off x="3900482" y="5078129"/>
            <a:ext cx="3815984" cy="1005882"/>
            <a:chOff x="3900482" y="5078129"/>
            <a:chExt cx="3815984" cy="1005882"/>
          </a:xfrm>
        </p:grpSpPr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006C4B68-4F34-4F4E-B026-43DE1B493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229" y="5081660"/>
              <a:ext cx="2095237" cy="100235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A6C6E2E3-0F53-4443-8142-CD2C02951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482" y="5078129"/>
              <a:ext cx="1720745" cy="832061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F8EC372B-E42B-4E07-AAC5-9FE4A4C0F3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27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28EAD54-D831-6D47-A6B9-8350FBBD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6B1E4DA-C128-1F48-B992-BF6B985F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06" y="1382207"/>
            <a:ext cx="8229600" cy="4848488"/>
          </a:xfrm>
        </p:spPr>
        <p:txBody>
          <a:bodyPr/>
          <a:lstStyle/>
          <a:p>
            <a:pPr lvl="0"/>
            <a:r>
              <a:rPr lang="fr-FR" sz="2000" dirty="0">
                <a:latin typeface="+mj-lt"/>
              </a:rPr>
              <a:t>Spin-off de l'Université de Liège</a:t>
            </a:r>
            <a:r>
              <a:rPr lang="fr-FR" sz="2000" b="0" dirty="0">
                <a:latin typeface="+mj-lt"/>
              </a:rPr>
              <a:t>, en Belgique, fondée fin 2013 , se consacre à la </a:t>
            </a:r>
            <a:r>
              <a:rPr lang="fr-FR" sz="2000" dirty="0">
                <a:latin typeface="+mj-lt"/>
              </a:rPr>
              <a:t>médecine vétérinaire régénérative avancée et à la thérapie cellulaire</a:t>
            </a:r>
            <a:r>
              <a:rPr lang="fr-FR" sz="2000" b="0" dirty="0">
                <a:latin typeface="+mj-lt"/>
              </a:rPr>
              <a:t>.
</a:t>
            </a:r>
            <a:r>
              <a:rPr lang="fr-FR" sz="2000" dirty="0">
                <a:latin typeface="+mj-lt"/>
              </a:rPr>
              <a:t>Technologie innovante et brevetée </a:t>
            </a:r>
            <a:r>
              <a:rPr lang="fr-FR" sz="2000" b="0" dirty="0">
                <a:latin typeface="+mj-lt"/>
              </a:rPr>
              <a:t>: cellules souches mésenchymateuses à partir d'une micro-biopsie musculaire.
</a:t>
            </a:r>
            <a:r>
              <a:rPr lang="fr-BE" sz="2000" dirty="0">
                <a:latin typeface="+mj-lt"/>
              </a:rPr>
              <a:t>Production de cellules souches autologues </a:t>
            </a:r>
            <a:r>
              <a:rPr lang="fr-BE" sz="2000" b="0" dirty="0">
                <a:latin typeface="+mj-lt"/>
              </a:rPr>
              <a:t>pour un usage thérapeutique ou non thérapeutique (recherche, toxicologie, diagnostic ou médecine personnalisée)</a:t>
            </a:r>
            <a:r>
              <a:rPr lang="fr-FR" sz="2000" b="0" dirty="0">
                <a:latin typeface="+mj-lt"/>
              </a:rPr>
              <a:t>
</a:t>
            </a:r>
            <a:r>
              <a:rPr lang="fr-FR" sz="2000" dirty="0">
                <a:latin typeface="+mj-lt"/>
              </a:rPr>
              <a:t>Programmes de recherche </a:t>
            </a:r>
            <a:r>
              <a:rPr lang="fr-FR" sz="2000" b="0" dirty="0">
                <a:latin typeface="+mj-lt"/>
              </a:rPr>
              <a:t>afin d'assurer la poursuite de l'innovation et d'accroître le portefeuille de brevets</a:t>
            </a:r>
          </a:p>
          <a:p>
            <a:r>
              <a:rPr lang="fr-FR" sz="2000" dirty="0">
                <a:latin typeface="+mj-lt"/>
              </a:rPr>
              <a:t>Projets en cours: </a:t>
            </a:r>
            <a:r>
              <a:rPr lang="fr-FR" sz="2000" b="0" dirty="0">
                <a:latin typeface="+mj-lt"/>
              </a:rPr>
              <a:t>animaux de compagnie, études cliniques chez le cheval, médecine humaine</a:t>
            </a:r>
            <a:endParaRPr lang="fr-FR" sz="2800" b="0" dirty="0">
              <a:latin typeface="+mj-lt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8508AA9D-95A2-43F0-8AF1-A4C336BB62F6}"/>
              </a:ext>
            </a:extLst>
          </p:cNvPr>
          <p:cNvSpPr txBox="1">
            <a:spLocks/>
          </p:cNvSpPr>
          <p:nvPr/>
        </p:nvSpPr>
        <p:spPr bwMode="auto">
          <a:xfrm>
            <a:off x="779463" y="395633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dirty="0">
                <a:latin typeface="+mj-lt"/>
              </a:rPr>
              <a:t>RevaTis en quelques mots…</a:t>
            </a:r>
            <a:endParaRPr lang="fr-BE" dirty="0"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8661553E-1937-4BD3-B0EC-C3590088BC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7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28EAD54-D831-6D47-A6B9-8350FBBD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8508AA9D-95A2-43F0-8AF1-A4C336BB62F6}"/>
              </a:ext>
            </a:extLst>
          </p:cNvPr>
          <p:cNvSpPr txBox="1">
            <a:spLocks/>
          </p:cNvSpPr>
          <p:nvPr/>
        </p:nvSpPr>
        <p:spPr bwMode="auto">
          <a:xfrm>
            <a:off x="779463" y="395633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dirty="0">
                <a:latin typeface="+mj-lt"/>
              </a:rPr>
              <a:t>RevaTis en quelques mots…</a:t>
            </a:r>
            <a:endParaRPr lang="fr-BE" dirty="0">
              <a:latin typeface="+mj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110" y="2359311"/>
            <a:ext cx="2898075" cy="2195261"/>
          </a:xfrm>
          <a:prstGeom prst="rect">
            <a:avLst/>
          </a:prstGeom>
          <a:ln>
            <a:solidFill>
              <a:srgbClr val="4A9D83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21076"/>
            <a:ext cx="3817406" cy="1890525"/>
          </a:xfrm>
          <a:prstGeom prst="rect">
            <a:avLst/>
          </a:prstGeom>
          <a:ln>
            <a:solidFill>
              <a:srgbClr val="4A9D83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00" y="4061774"/>
            <a:ext cx="3817406" cy="1912746"/>
          </a:xfrm>
          <a:prstGeom prst="rect">
            <a:avLst/>
          </a:prstGeom>
          <a:ln>
            <a:solidFill>
              <a:srgbClr val="00A180"/>
            </a:solidFill>
          </a:ln>
        </p:spPr>
      </p:pic>
      <p:pic>
        <p:nvPicPr>
          <p:cNvPr id="1026" name="Picture 2" descr="RÃ©sultat de recherche d'images pour &quot;starcut biopsy needle&quot;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844">
            <a:off x="273823" y="3682984"/>
            <a:ext cx="4459857" cy="11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 à angle droit 16"/>
          <p:cNvSpPr/>
          <p:nvPr/>
        </p:nvSpPr>
        <p:spPr>
          <a:xfrm>
            <a:off x="6065960" y="4712515"/>
            <a:ext cx="715992" cy="474452"/>
          </a:xfrm>
          <a:prstGeom prst="bentUpArrow">
            <a:avLst>
              <a:gd name="adj1" fmla="val 14091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224876" y="1331730"/>
            <a:ext cx="341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fr-BE" sz="2200" b="1" dirty="0">
                <a:solidFill>
                  <a:srgbClr val="00A180"/>
                </a:solidFill>
                <a:latin typeface="+mj-lt"/>
                <a:cs typeface="Calibri"/>
              </a:rPr>
              <a:t>Procédé</a:t>
            </a:r>
          </a:p>
          <a:p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1ADFC9BC-DC4A-46AE-A67A-9DEFF7B45C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="" xmlns:a16="http://schemas.microsoft.com/office/drawing/2014/main" id="{8508AA9D-95A2-43F0-8AF1-A4C336BB62F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6A6A6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dirty="0">
                <a:latin typeface="+mj-lt"/>
              </a:rPr>
              <a:t>RevaTis en quelques mots…</a:t>
            </a:r>
            <a:endParaRPr lang="fr-BE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15840" t="10571" r="13207"/>
          <a:stretch/>
        </p:blipFill>
        <p:spPr>
          <a:xfrm>
            <a:off x="2855344" y="4165232"/>
            <a:ext cx="2391048" cy="1695186"/>
          </a:xfrm>
          <a:prstGeom prst="rect">
            <a:avLst/>
          </a:prstGeom>
          <a:ln>
            <a:solidFill>
              <a:srgbClr val="00A18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67" y="4159384"/>
            <a:ext cx="954747" cy="1701034"/>
          </a:xfrm>
          <a:prstGeom prst="rect">
            <a:avLst/>
          </a:prstGeom>
          <a:ln>
            <a:solidFill>
              <a:srgbClr val="4A9D83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75" y="1861287"/>
            <a:ext cx="2871705" cy="1972737"/>
          </a:xfrm>
          <a:prstGeom prst="rect">
            <a:avLst/>
          </a:prstGeom>
          <a:ln>
            <a:solidFill>
              <a:srgbClr val="00A180"/>
            </a:solidFill>
          </a:ln>
        </p:spPr>
      </p:pic>
      <p:pic>
        <p:nvPicPr>
          <p:cNvPr id="2050" name="Picture 2" descr="RÃ©sultat de recherche d'images pour &quot;Nunc Flask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12382" r="14831" b="9893"/>
          <a:stretch/>
        </p:blipFill>
        <p:spPr bwMode="auto">
          <a:xfrm>
            <a:off x="6000514" y="1768413"/>
            <a:ext cx="2108316" cy="19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/>
          <p:cNvCxnSpPr/>
          <p:nvPr/>
        </p:nvCxnSpPr>
        <p:spPr>
          <a:xfrm>
            <a:off x="4364966" y="2746183"/>
            <a:ext cx="950437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Virage 14"/>
          <p:cNvSpPr/>
          <p:nvPr/>
        </p:nvSpPr>
        <p:spPr>
          <a:xfrm rot="10800000">
            <a:off x="7054672" y="4302615"/>
            <a:ext cx="621102" cy="890486"/>
          </a:xfrm>
          <a:prstGeom prst="bentArrow">
            <a:avLst>
              <a:gd name="adj1" fmla="val 8333"/>
              <a:gd name="adj2" fmla="val 15278"/>
              <a:gd name="adj3" fmla="val 25000"/>
              <a:gd name="adj4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4876" y="1331730"/>
            <a:ext cx="341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fr-BE" sz="2200" b="1" dirty="0">
                <a:solidFill>
                  <a:srgbClr val="00A180"/>
                </a:solidFill>
                <a:latin typeface="+mj-lt"/>
                <a:cs typeface="Calibri"/>
              </a:rPr>
              <a:t>Procédé</a:t>
            </a:r>
          </a:p>
          <a:p>
            <a:endParaRPr lang="fr-BE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668EF146-9482-447A-A286-4C14B1C8FB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0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RevaTis en quelques mots…</a:t>
            </a:r>
            <a:endParaRPr lang="fr-BE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>
                <a:latin typeface="+mj-lt"/>
              </a:rPr>
              <a:t>Contexte:</a:t>
            </a:r>
          </a:p>
          <a:p>
            <a:pPr>
              <a:buSzPct val="50000"/>
              <a:buFont typeface="Wingdings" panose="05000000000000000000" pitchFamily="2" charset="2"/>
              <a:buChar char="q"/>
            </a:pPr>
            <a:r>
              <a:rPr lang="fr-BE" sz="2000" b="0" dirty="0">
                <a:latin typeface="+mj-lt"/>
              </a:rPr>
              <a:t>Grade A dans un local classifié C</a:t>
            </a:r>
          </a:p>
          <a:p>
            <a:pPr>
              <a:buSzPct val="50000"/>
              <a:buFont typeface="Wingdings" panose="05000000000000000000" pitchFamily="2" charset="2"/>
              <a:buChar char="q"/>
            </a:pPr>
            <a:r>
              <a:rPr lang="fr-BE" sz="2000" b="0" dirty="0">
                <a:latin typeface="+mj-lt"/>
              </a:rPr>
              <a:t>Contraintes             procédé </a:t>
            </a:r>
            <a:r>
              <a:rPr lang="fr-BE" sz="1600" b="0" dirty="0">
                <a:latin typeface="+mj-lt"/>
              </a:rPr>
              <a:t>(transit et double check)</a:t>
            </a:r>
            <a:br>
              <a:rPr lang="fr-BE" sz="1600" b="0" dirty="0">
                <a:latin typeface="+mj-lt"/>
              </a:rPr>
            </a:br>
            <a:r>
              <a:rPr lang="fr-BE" sz="2000" b="0" dirty="0">
                <a:latin typeface="+mj-lt"/>
              </a:rPr>
              <a:t>                              habillage</a:t>
            </a:r>
            <a:br>
              <a:rPr lang="fr-BE" sz="2000" b="0" dirty="0">
                <a:latin typeface="+mj-lt"/>
              </a:rPr>
            </a:br>
            <a:r>
              <a:rPr lang="fr-BE" sz="2000" b="0" dirty="0">
                <a:latin typeface="+mj-lt"/>
              </a:rPr>
              <a:t>                              nettoyage</a:t>
            </a:r>
            <a:br>
              <a:rPr lang="fr-BE" sz="2000" b="0" dirty="0">
                <a:latin typeface="+mj-lt"/>
              </a:rPr>
            </a:br>
            <a:r>
              <a:rPr lang="fr-BE" sz="2000" b="0" dirty="0">
                <a:latin typeface="+mj-lt"/>
              </a:rPr>
              <a:t>                              contrôles environnementaux</a:t>
            </a:r>
          </a:p>
          <a:p>
            <a:endParaRPr lang="fr-BE" dirty="0">
              <a:latin typeface="+mj-lt"/>
            </a:endParaRPr>
          </a:p>
        </p:txBody>
      </p:sp>
      <p:pic>
        <p:nvPicPr>
          <p:cNvPr id="6" name="Image 5" descr="C:\Users\Helene\Downloads\Photos labo CER\WP_20180110_16_43_19_Pr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0" y="4129934"/>
            <a:ext cx="3234001" cy="1815827"/>
          </a:xfrm>
          <a:prstGeom prst="rect">
            <a:avLst/>
          </a:prstGeom>
          <a:noFill/>
          <a:ln>
            <a:solidFill>
              <a:srgbClr val="00A180"/>
            </a:solidFill>
          </a:ln>
        </p:spPr>
      </p:pic>
      <p:grpSp>
        <p:nvGrpSpPr>
          <p:cNvPr id="27" name="Groupe 26"/>
          <p:cNvGrpSpPr/>
          <p:nvPr/>
        </p:nvGrpSpPr>
        <p:grpSpPr>
          <a:xfrm>
            <a:off x="6458087" y="1481682"/>
            <a:ext cx="2552577" cy="4092080"/>
            <a:chOff x="5684643" y="1540566"/>
            <a:chExt cx="2645240" cy="4282696"/>
          </a:xfrm>
        </p:grpSpPr>
        <p:pic>
          <p:nvPicPr>
            <p:cNvPr id="26" name="Espace réservé du contenu 4" descr="RÃ©sultat de recherche d'images pour &quot;quantus sweatshirt&quot;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6" t="4278" r="4887" b="7430"/>
            <a:stretch/>
          </p:blipFill>
          <p:spPr bwMode="auto">
            <a:xfrm>
              <a:off x="6409202" y="2245758"/>
              <a:ext cx="1302589" cy="13453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roupe 8"/>
            <p:cNvGrpSpPr/>
            <p:nvPr/>
          </p:nvGrpSpPr>
          <p:grpSpPr>
            <a:xfrm>
              <a:off x="5684643" y="1540566"/>
              <a:ext cx="2645240" cy="4282696"/>
              <a:chOff x="4136712" y="1375390"/>
              <a:chExt cx="3352595" cy="5109486"/>
            </a:xfrm>
          </p:grpSpPr>
          <p:pic>
            <p:nvPicPr>
              <p:cNvPr id="10" name="Image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6712" y="2631383"/>
                <a:ext cx="1379731" cy="1154772"/>
              </a:xfrm>
              <a:prstGeom prst="rect">
                <a:avLst/>
              </a:prstGeom>
            </p:spPr>
          </p:pic>
          <p:grpSp>
            <p:nvGrpSpPr>
              <p:cNvPr id="11" name="Groupe 10"/>
              <p:cNvGrpSpPr/>
              <p:nvPr/>
            </p:nvGrpSpPr>
            <p:grpSpPr>
              <a:xfrm>
                <a:off x="4326833" y="1375390"/>
                <a:ext cx="3162474" cy="5109486"/>
                <a:chOff x="4326833" y="1375390"/>
                <a:chExt cx="3162474" cy="5109486"/>
              </a:xfrm>
            </p:grpSpPr>
            <p:pic>
              <p:nvPicPr>
                <p:cNvPr id="12" name="Image 11"/>
                <p:cNvPicPr/>
                <p:nvPr/>
              </p:nvPicPr>
              <p:blipFill rotWithShape="1">
                <a:blip r:embed="rId6"/>
                <a:srcRect l="3479" r="2612" b="1579"/>
                <a:stretch/>
              </p:blipFill>
              <p:spPr>
                <a:xfrm>
                  <a:off x="6324246" y="2672171"/>
                  <a:ext cx="1165061" cy="1073197"/>
                </a:xfrm>
                <a:prstGeom prst="rect">
                  <a:avLst/>
                </a:prstGeom>
              </p:spPr>
            </p:pic>
            <p:grpSp>
              <p:nvGrpSpPr>
                <p:cNvPr id="13" name="Groupe 12"/>
                <p:cNvGrpSpPr/>
                <p:nvPr/>
              </p:nvGrpSpPr>
              <p:grpSpPr>
                <a:xfrm>
                  <a:off x="4326833" y="1375390"/>
                  <a:ext cx="3101638" cy="5109486"/>
                  <a:chOff x="4326833" y="1375390"/>
                  <a:chExt cx="3101638" cy="5109486"/>
                </a:xfrm>
              </p:grpSpPr>
              <p:grpSp>
                <p:nvGrpSpPr>
                  <p:cNvPr id="14" name="Groupe 13"/>
                  <p:cNvGrpSpPr/>
                  <p:nvPr/>
                </p:nvGrpSpPr>
                <p:grpSpPr>
                  <a:xfrm>
                    <a:off x="4326833" y="1375390"/>
                    <a:ext cx="2914355" cy="5109486"/>
                    <a:chOff x="4326833" y="1375390"/>
                    <a:chExt cx="2914355" cy="5109486"/>
                  </a:xfrm>
                </p:grpSpPr>
                <p:grpSp>
                  <p:nvGrpSpPr>
                    <p:cNvPr id="16" name="Groupe 15"/>
                    <p:cNvGrpSpPr/>
                    <p:nvPr/>
                  </p:nvGrpSpPr>
                  <p:grpSpPr>
                    <a:xfrm>
                      <a:off x="4677592" y="1375390"/>
                      <a:ext cx="2563596" cy="5109486"/>
                      <a:chOff x="4677592" y="1375390"/>
                      <a:chExt cx="2563596" cy="5109486"/>
                    </a:xfrm>
                  </p:grpSpPr>
                  <p:grpSp>
                    <p:nvGrpSpPr>
                      <p:cNvPr id="18" name="Groupe 17"/>
                      <p:cNvGrpSpPr/>
                      <p:nvPr/>
                    </p:nvGrpSpPr>
                    <p:grpSpPr>
                      <a:xfrm>
                        <a:off x="4677592" y="3735239"/>
                        <a:ext cx="2563596" cy="2749637"/>
                        <a:chOff x="4677592" y="3735239"/>
                        <a:chExt cx="2563596" cy="2749637"/>
                      </a:xfrm>
                    </p:grpSpPr>
                    <p:pic>
                      <p:nvPicPr>
                        <p:cNvPr id="24" name="Image 23" descr="RÃ©sultat de recherche d'images pour &quot;quantus trousers&quot;"/>
                        <p:cNvPicPr/>
                        <p:nvPr/>
                      </p:nvPicPr>
                      <p:blipFill rotWithShape="1">
                        <a:blip r:embed="rId7" cstate="email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4213" b="3465"/>
                        <a:stretch/>
                      </p:blipFill>
                      <p:spPr bwMode="auto">
                        <a:xfrm>
                          <a:off x="4677592" y="3735239"/>
                          <a:ext cx="2563596" cy="20442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pic>
                      <p:nvPicPr>
                        <p:cNvPr id="25" name="Image 24" descr="RÃ©sultat de recherche d'images pour &quot;sabot autoclavable blanc&quot;"/>
                        <p:cNvPicPr/>
                        <p:nvPr/>
                      </p:nvPicPr>
                      <p:blipFill rotWithShape="1">
                        <a:blip r:embed="rId8" cstate="email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818" b="10555"/>
                        <a:stretch/>
                      </p:blipFill>
                      <p:spPr bwMode="auto">
                        <a:xfrm rot="10800000">
                          <a:off x="5588334" y="5804296"/>
                          <a:ext cx="734331" cy="680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  <p:grpSp>
                    <p:nvGrpSpPr>
                      <p:cNvPr id="19" name="Groupe 18"/>
                      <p:cNvGrpSpPr/>
                      <p:nvPr/>
                    </p:nvGrpSpPr>
                    <p:grpSpPr>
                      <a:xfrm>
                        <a:off x="5436712" y="1375390"/>
                        <a:ext cx="887534" cy="759530"/>
                        <a:chOff x="5436712" y="1375390"/>
                        <a:chExt cx="887534" cy="759530"/>
                      </a:xfrm>
                    </p:grpSpPr>
                    <p:grpSp>
                      <p:nvGrpSpPr>
                        <p:cNvPr id="20" name="Groupe 19"/>
                        <p:cNvGrpSpPr/>
                        <p:nvPr/>
                      </p:nvGrpSpPr>
                      <p:grpSpPr>
                        <a:xfrm>
                          <a:off x="5608430" y="1602805"/>
                          <a:ext cx="540939" cy="532115"/>
                          <a:chOff x="5608430" y="1602805"/>
                          <a:chExt cx="540939" cy="532115"/>
                        </a:xfrm>
                      </p:grpSpPr>
                      <p:pic>
                        <p:nvPicPr>
                          <p:cNvPr id="22" name="Image 21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659229" y="1847669"/>
                            <a:ext cx="439340" cy="28725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23" name="Image 22" descr="RÃ©sultat de recherche d'images pour &quot;LUNETTES SUPER OTG BLEU&quot;"/>
                          <p:cNvPicPr/>
                          <p:nvPr/>
                        </p:nvPicPr>
                        <p:blipFill rotWithShape="1">
                          <a:blip r:embed="rId10" cstate="email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4165" b="23152"/>
                          <a:stretch/>
                        </p:blipFill>
                        <p:spPr bwMode="auto">
                          <a:xfrm>
                            <a:off x="5608430" y="1602805"/>
                            <a:ext cx="540939" cy="2947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grpSp>
                    <p:pic>
                      <p:nvPicPr>
                        <p:cNvPr id="21" name="Image 20"/>
                        <p:cNvPicPr/>
                        <p:nvPr/>
                      </p:nvPicPr>
                      <p:blipFill rotWithShape="1">
                        <a:blip r:embed="rId11"/>
                        <a:srcRect b="4434"/>
                        <a:stretch/>
                      </p:blipFill>
                      <p:spPr>
                        <a:xfrm>
                          <a:off x="5436712" y="1375390"/>
                          <a:ext cx="887534" cy="60649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17" name="Image 16"/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14427118">
                      <a:off x="4614306" y="3298810"/>
                      <a:ext cx="409816" cy="984762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5" name="Image 14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 rot="17978834" flipV="1">
                    <a:off x="6741369" y="3305063"/>
                    <a:ext cx="412021" cy="962183"/>
                  </a:xfrm>
                  <a:prstGeom prst="rect">
                    <a:avLst/>
                  </a:prstGeom>
                </p:spPr>
              </p:pic>
            </p:grpSp>
          </p:grpSp>
        </p:grpSp>
      </p:grpSp>
      <p:cxnSp>
        <p:nvCxnSpPr>
          <p:cNvPr id="29" name="Connecteur droit avec flèche 28"/>
          <p:cNvCxnSpPr/>
          <p:nvPr/>
        </p:nvCxnSpPr>
        <p:spPr>
          <a:xfrm>
            <a:off x="2518410" y="2924274"/>
            <a:ext cx="243840" cy="0"/>
          </a:xfrm>
          <a:prstGeom prst="straightConnector1">
            <a:avLst/>
          </a:prstGeom>
          <a:ln w="38100">
            <a:solidFill>
              <a:srgbClr val="4A9D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518410" y="3216448"/>
            <a:ext cx="243840" cy="0"/>
          </a:xfrm>
          <a:prstGeom prst="straightConnector1">
            <a:avLst/>
          </a:prstGeom>
          <a:ln w="38100">
            <a:solidFill>
              <a:srgbClr val="4A9D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2518410" y="3527722"/>
            <a:ext cx="243840" cy="0"/>
          </a:xfrm>
          <a:prstGeom prst="straightConnector1">
            <a:avLst/>
          </a:prstGeom>
          <a:ln w="38100">
            <a:solidFill>
              <a:srgbClr val="4A9D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2518410" y="3828828"/>
            <a:ext cx="243840" cy="0"/>
          </a:xfrm>
          <a:prstGeom prst="straightConnector1">
            <a:avLst/>
          </a:prstGeom>
          <a:ln w="38100">
            <a:solidFill>
              <a:srgbClr val="4A9D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439135FA-32F5-4FE1-B401-16BA8878539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8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7BEDD30-DF86-4DC7-A8D4-2DEB628A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j-lt"/>
              </a:rPr>
              <a:t>Nos enjeux </a:t>
            </a:r>
            <a:endParaRPr lang="fr-BE" dirty="0"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B0D1DAB-BFBC-4F2F-85DB-7FD28F21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0566"/>
            <a:ext cx="7239000" cy="4525963"/>
          </a:xfrm>
        </p:spPr>
        <p:txBody>
          <a:bodyPr/>
          <a:lstStyle/>
          <a:p>
            <a:pPr lvl="1"/>
            <a:r>
              <a:rPr lang="fr-FR" dirty="0">
                <a:latin typeface="+mj-lt"/>
              </a:rPr>
              <a:t>Eliminer nos contraintes et maitriser nos coûts : </a:t>
            </a:r>
            <a:endParaRPr lang="fr-FR" b="0" dirty="0">
              <a:latin typeface="+mj-lt"/>
            </a:endParaRPr>
          </a:p>
          <a:p>
            <a:pPr lvl="1"/>
            <a:endParaRPr lang="fr-FR" b="0" dirty="0">
              <a:latin typeface="+mj-lt"/>
            </a:endParaRPr>
          </a:p>
          <a:p>
            <a:pPr lvl="2">
              <a:buFont typeface="Wingdings" pitchFamily="2" charset="2"/>
              <a:buChar char="q"/>
            </a:pPr>
            <a:r>
              <a:rPr lang="fr-FR" b="0" dirty="0">
                <a:latin typeface="+mj-lt"/>
              </a:rPr>
              <a:t>Optimiser le nombre de </a:t>
            </a:r>
            <a:r>
              <a:rPr lang="fr-FR" dirty="0">
                <a:latin typeface="+mj-lt"/>
              </a:rPr>
              <a:t>ETP</a:t>
            </a:r>
          </a:p>
          <a:p>
            <a:pPr lvl="2">
              <a:buFont typeface="Wingdings" pitchFamily="2" charset="2"/>
              <a:buChar char="q"/>
            </a:pPr>
            <a:r>
              <a:rPr lang="fr-FR" b="0" dirty="0">
                <a:latin typeface="+mj-lt"/>
              </a:rPr>
              <a:t>S’assurer de </a:t>
            </a:r>
            <a:r>
              <a:rPr lang="fr-FR" dirty="0">
                <a:latin typeface="+mj-lt"/>
              </a:rPr>
              <a:t>la qualité dans un budget contrôlé</a:t>
            </a:r>
          </a:p>
          <a:p>
            <a:pPr lvl="2">
              <a:buFont typeface="Wingdings" pitchFamily="2" charset="2"/>
              <a:buChar char="q"/>
            </a:pPr>
            <a:r>
              <a:rPr lang="fr-FR" b="0" dirty="0">
                <a:latin typeface="+mj-lt"/>
              </a:rPr>
              <a:t>Infrastructure et système qualité </a:t>
            </a:r>
            <a:r>
              <a:rPr lang="fr-FR" dirty="0">
                <a:latin typeface="+mj-lt"/>
              </a:rPr>
              <a:t>flexible et évolutif</a:t>
            </a:r>
          </a:p>
          <a:p>
            <a:pPr lvl="2">
              <a:buFont typeface="Wingdings" pitchFamily="2" charset="2"/>
              <a:buChar char="q"/>
            </a:pPr>
            <a:r>
              <a:rPr lang="fr-FR" dirty="0">
                <a:latin typeface="+mj-lt"/>
              </a:rPr>
              <a:t>User friendly </a:t>
            </a:r>
            <a:r>
              <a:rPr lang="fr-FR" b="0" dirty="0">
                <a:latin typeface="+mj-lt"/>
              </a:rPr>
              <a:t>pour favoriser l’appropriation des utilisateurs</a:t>
            </a:r>
          </a:p>
          <a:p>
            <a:pPr lvl="2"/>
            <a:endParaRPr lang="fr-FR" b="0" dirty="0">
              <a:latin typeface="+mj-lt"/>
            </a:endParaRPr>
          </a:p>
          <a:p>
            <a:pPr lvl="3">
              <a:buFont typeface="Wingdings" pitchFamily="2" charset="2"/>
              <a:buChar char="Ø"/>
            </a:pPr>
            <a:r>
              <a:rPr lang="fr-FR" b="0" dirty="0">
                <a:latin typeface="+mj-lt"/>
              </a:rPr>
              <a:t>Une « smart unit » de type isolateur </a:t>
            </a:r>
          </a:p>
          <a:p>
            <a:pPr lvl="3">
              <a:buFont typeface="Wingdings" pitchFamily="2" charset="2"/>
              <a:buChar char="Ø"/>
            </a:pPr>
            <a:r>
              <a:rPr lang="fr-FR" b="0" dirty="0">
                <a:latin typeface="+mj-lt"/>
              </a:rPr>
              <a:t>Choix d’un système de décontamination intégré dans le design isolateur</a:t>
            </a:r>
          </a:p>
          <a:p>
            <a:pPr lvl="2"/>
            <a:endParaRPr lang="fr-FR" dirty="0">
              <a:latin typeface="+mj-lt"/>
            </a:endParaRPr>
          </a:p>
          <a:p>
            <a:pPr marL="577850" lvl="2" indent="0">
              <a:buNone/>
            </a:pPr>
            <a:endParaRPr lang="fr-FR" dirty="0">
              <a:latin typeface="+mj-lt"/>
            </a:endParaRPr>
          </a:p>
          <a:p>
            <a:endParaRPr lang="fr-BE" dirty="0">
              <a:latin typeface="+mj-lt"/>
            </a:endParaRPr>
          </a:p>
        </p:txBody>
      </p:sp>
      <p:pic>
        <p:nvPicPr>
          <p:cNvPr id="5" name="Picture 4" descr="costes">
            <a:extLst>
              <a:ext uri="{FF2B5EF4-FFF2-40B4-BE49-F238E27FC236}">
                <a16:creationId xmlns="" xmlns:a16="http://schemas.microsoft.com/office/drawing/2014/main" id="{215EBCFB-852B-A54F-B4FE-5DC0589549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06801" y="4974967"/>
            <a:ext cx="2445099" cy="10915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2AC544A1-AA64-40D4-8D84-A8B1BC9938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5F3D5C1-3EAA-437C-BAAE-1AF8BB5E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dirty="0">
                <a:latin typeface="+mj-lt"/>
              </a:rPr>
              <a:t>Les choix stratégiques vs cahier des charges</a:t>
            </a:r>
            <a:br>
              <a:rPr lang="fr-BE" sz="2800" dirty="0">
                <a:latin typeface="+mj-lt"/>
              </a:rPr>
            </a:br>
            <a:endParaRPr lang="fr-BE" sz="2800" dirty="0"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20532CD-2529-44A9-8691-0A4F21606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0566"/>
            <a:ext cx="8915400" cy="4525963"/>
          </a:xfrm>
        </p:spPr>
        <p:txBody>
          <a:bodyPr/>
          <a:lstStyle/>
          <a:p>
            <a:pPr algn="just"/>
            <a:r>
              <a:rPr lang="fr-FR" b="0" dirty="0">
                <a:latin typeface="+mj-lt"/>
              </a:rPr>
              <a:t>Système complet « clé en main » qui comprend </a:t>
            </a:r>
            <a:r>
              <a:rPr lang="fr-FR" dirty="0">
                <a:latin typeface="+mj-lt"/>
              </a:rPr>
              <a:t>un isolateur en résine acrylique, une unité de décontamination </a:t>
            </a:r>
            <a:r>
              <a:rPr lang="fr-FR" dirty="0" smtClean="0">
                <a:latin typeface="+mj-lt"/>
              </a:rPr>
              <a:t>H2O2 </a:t>
            </a:r>
            <a:r>
              <a:rPr lang="fr-FR" dirty="0">
                <a:latin typeface="+mj-lt"/>
              </a:rPr>
              <a:t>intégrée ainsi qu’un</a:t>
            </a:r>
            <a:r>
              <a:rPr lang="fr-FR" b="0" dirty="0">
                <a:latin typeface="+mj-lt"/>
              </a:rPr>
              <a:t> système de gestion de la qualité et </a:t>
            </a:r>
            <a:r>
              <a:rPr lang="fr-FR" dirty="0">
                <a:latin typeface="+mj-lt"/>
              </a:rPr>
              <a:t>l'enregistrement électronique des lots conformes GMP</a:t>
            </a:r>
            <a:r>
              <a:rPr lang="fr-FR" b="0" dirty="0">
                <a:latin typeface="+mj-lt"/>
              </a:rPr>
              <a:t>.</a:t>
            </a:r>
            <a:endParaRPr lang="fr-BE" dirty="0">
              <a:latin typeface="+mj-lt"/>
            </a:endParaRPr>
          </a:p>
        </p:txBody>
      </p:sp>
      <p:pic>
        <p:nvPicPr>
          <p:cNvPr id="5" name="Afbeelding 1">
            <a:extLst>
              <a:ext uri="{FF2B5EF4-FFF2-40B4-BE49-F238E27FC236}">
                <a16:creationId xmlns="" xmlns:a16="http://schemas.microsoft.com/office/drawing/2014/main" id="{421BD1D4-36C8-394A-BDF0-B25D076AD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1" t="456" r="9069" b="-456"/>
          <a:stretch/>
        </p:blipFill>
        <p:spPr>
          <a:xfrm>
            <a:off x="2324452" y="3283347"/>
            <a:ext cx="4266495" cy="2706982"/>
          </a:xfrm>
          <a:prstGeom prst="roundRect">
            <a:avLst/>
          </a:prstGeom>
          <a:ln w="38100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354E628-F5B2-491B-8C63-82D8B0D34E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5F3D5C1-3EAA-437C-BAAE-1AF8BB5E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200" dirty="0">
                <a:latin typeface="+mj-lt"/>
              </a:rPr>
              <a:t>Un isolateur avec équipements intégrés</a:t>
            </a:r>
            <a:br>
              <a:rPr lang="fr-BE" sz="3200" dirty="0">
                <a:latin typeface="+mj-lt"/>
              </a:rPr>
            </a:br>
            <a:endParaRPr lang="fr-BE" sz="3200" dirty="0">
              <a:latin typeface="+mj-lt"/>
            </a:endParaRPr>
          </a:p>
        </p:txBody>
      </p:sp>
      <p:pic>
        <p:nvPicPr>
          <p:cNvPr id="3" name="Isolateur 1.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 rotWithShape="1">
          <a:blip r:embed="rId5"/>
          <a:srcRect t="12624"/>
          <a:stretch>
            <a:fillRect/>
          </a:stretch>
        </p:blipFill>
        <p:spPr>
          <a:xfrm>
            <a:off x="871537" y="1322735"/>
            <a:ext cx="7400925" cy="48499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9262BD43-58AA-439D-92CA-DDE49F8452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57" y="6144111"/>
            <a:ext cx="2019050" cy="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é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Révolution.thmx</Template>
  <TotalTime>792</TotalTime>
  <Words>1151</Words>
  <Application>Microsoft Office PowerPoint</Application>
  <PresentationFormat>Affichage à l'écran (4:3)</PresentationFormat>
  <Paragraphs>253</Paragraphs>
  <Slides>24</Slides>
  <Notes>15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Calibri</vt:lpstr>
      <vt:lpstr>Trebuchet MS</vt:lpstr>
      <vt:lpstr>Wingdings</vt:lpstr>
      <vt:lpstr>Wingdings 2</vt:lpstr>
      <vt:lpstr>Conception personnalisée</vt:lpstr>
      <vt:lpstr>Révolution</vt:lpstr>
      <vt:lpstr>Présentation PowerPoint</vt:lpstr>
      <vt:lpstr>Sommaire</vt:lpstr>
      <vt:lpstr> </vt:lpstr>
      <vt:lpstr> </vt:lpstr>
      <vt:lpstr>RevaTis en quelques mots…</vt:lpstr>
      <vt:lpstr>RevaTis en quelques mots…</vt:lpstr>
      <vt:lpstr>Nos enjeux </vt:lpstr>
      <vt:lpstr>Les choix stratégiques vs cahier des charges </vt:lpstr>
      <vt:lpstr>Un isolateur avec équipements intégrés </vt:lpstr>
      <vt:lpstr>Présentation PowerPoint</vt:lpstr>
      <vt:lpstr>Unité intégrée salamanderU</vt:lpstr>
      <vt:lpstr>Système H2O2 intégré Solidfog</vt:lpstr>
      <vt:lpstr>Sommaire</vt:lpstr>
      <vt:lpstr>Etude de cas: le besoin exprimé = les URS</vt:lpstr>
      <vt:lpstr>Etude de cas: zoom sur les étapes liées à la maitrise de la contamination</vt:lpstr>
      <vt:lpstr>Présentation PowerPoint</vt:lpstr>
      <vt:lpstr>Présentation PowerPoint</vt:lpstr>
      <vt:lpstr>Feedback sur notre réalité</vt:lpstr>
      <vt:lpstr>Présentation PowerPoint</vt:lpstr>
      <vt:lpstr>Feedback sur notre réalité</vt:lpstr>
      <vt:lpstr>Présentation PowerPoint</vt:lpstr>
      <vt:lpstr>Sommaire</vt:lpstr>
      <vt:lpstr>Conclusions:</vt:lpstr>
      <vt:lpstr>Merci pour votre attention</vt:lpstr>
    </vt:vector>
  </TitlesOfParts>
  <Company>A3P Services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STorgue</dc:creator>
  <cp:lastModifiedBy>SA REVATIS</cp:lastModifiedBy>
  <cp:revision>81</cp:revision>
  <dcterms:created xsi:type="dcterms:W3CDTF">2014-11-14T14:01:10Z</dcterms:created>
  <dcterms:modified xsi:type="dcterms:W3CDTF">2019-10-24T07:44:28Z</dcterms:modified>
</cp:coreProperties>
</file>